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30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7" r:id="rId37"/>
    <p:sldId id="291" r:id="rId38"/>
    <p:sldId id="292" r:id="rId39"/>
    <p:sldId id="293" r:id="rId40"/>
    <p:sldId id="294" r:id="rId41"/>
    <p:sldId id="295" r:id="rId42"/>
    <p:sldId id="296"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3701" autoAdjust="0"/>
  </p:normalViewPr>
  <p:slideViewPr>
    <p:cSldViewPr>
      <p:cViewPr>
        <p:scale>
          <a:sx n="62" d="100"/>
          <a:sy n="62" d="100"/>
        </p:scale>
        <p:origin x="-159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E2B63-A9F9-44D5-8961-0304BAF2462F}"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256FA-2A49-4074-9326-461C114C1475}" type="slidenum">
              <a:rPr lang="tr-TR" smtClean="0"/>
              <a:t>‹#›</a:t>
            </a:fld>
            <a:endParaRPr lang="tr-TR"/>
          </a:p>
        </p:txBody>
      </p:sp>
    </p:spTree>
    <p:extLst>
      <p:ext uri="{BB962C8B-B14F-4D97-AF65-F5344CB8AC3E}">
        <p14:creationId xmlns:p14="http://schemas.microsoft.com/office/powerpoint/2010/main" val="341128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0593FAD-7753-4087-BB22-7D5876DF4D0B}" type="slidenum">
              <a:rPr lang="tr-TR" altLang="tr-TR" smtClean="0">
                <a:solidFill>
                  <a:srgbClr val="000000"/>
                </a:solidFill>
              </a:rPr>
              <a:pPr/>
              <a:t>1</a:t>
            </a:fld>
            <a:endParaRPr lang="tr-TR" altLang="tr-T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smtClean="0">
                <a:solidFill>
                  <a:schemeClr val="tx1"/>
                </a:solidFill>
                <a:effectLst/>
                <a:latin typeface="+mn-lt"/>
                <a:ea typeface="+mn-ea"/>
                <a:cs typeface="+mn-cs"/>
              </a:rPr>
              <a:t>Freight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Forwarder</a:t>
            </a:r>
            <a:r>
              <a:rPr lang="tr-TR" sz="1200" kern="1200" dirty="0" smtClean="0">
                <a:solidFill>
                  <a:schemeClr val="tx1"/>
                </a:solidFill>
                <a:effectLst/>
                <a:latin typeface="+mn-lt"/>
                <a:ea typeface="+mn-ea"/>
                <a:cs typeface="+mn-cs"/>
              </a:rPr>
              <a:t> hasarı, “hasar bildirim formu” ile sigorta işletmesine, hasar anından hemen sonra bildirmelidir. Aksi halde “geç ihbar” nedeniyle hasarlar değerlendirme dışı bırakılır.</a:t>
            </a:r>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4</a:t>
            </a:fld>
            <a:endParaRPr lang="tr-TR"/>
          </a:p>
        </p:txBody>
      </p:sp>
    </p:spTree>
    <p:extLst>
      <p:ext uri="{BB962C8B-B14F-4D97-AF65-F5344CB8AC3E}">
        <p14:creationId xmlns:p14="http://schemas.microsoft.com/office/powerpoint/2010/main" val="122942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Meydana gelen hasarın ve rizikonun özelliğine göre yukarıda belirtilen belgelere ilave bilgi ve belge talep edilebilmektedir.</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10</a:t>
            </a:fld>
            <a:endParaRPr lang="tr-TR"/>
          </a:p>
        </p:txBody>
      </p:sp>
    </p:spTree>
    <p:extLst>
      <p:ext uri="{BB962C8B-B14F-4D97-AF65-F5344CB8AC3E}">
        <p14:creationId xmlns:p14="http://schemas.microsoft.com/office/powerpoint/2010/main" val="34909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Hasar halinde sigorta Şirketinin telefonuna hasar ihbarında bulunulmalıdır.</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23</a:t>
            </a:fld>
            <a:endParaRPr lang="tr-TR"/>
          </a:p>
        </p:txBody>
      </p:sp>
    </p:spTree>
    <p:extLst>
      <p:ext uri="{BB962C8B-B14F-4D97-AF65-F5344CB8AC3E}">
        <p14:creationId xmlns:p14="http://schemas.microsoft.com/office/powerpoint/2010/main" val="341386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Tazminat ödenmesi durumuna bir örnek verelim;</a:t>
            </a:r>
          </a:p>
          <a:p>
            <a:r>
              <a:rPr lang="tr-TR" sz="1200" kern="1200" dirty="0" smtClean="0">
                <a:solidFill>
                  <a:schemeClr val="tx1"/>
                </a:solidFill>
                <a:effectLst/>
                <a:latin typeface="+mn-lt"/>
                <a:ea typeface="+mn-ea"/>
                <a:cs typeface="+mn-cs"/>
              </a:rPr>
              <a:t>AKKAŞ Dış ticaret San. Ltd. Şti. TIGER </a:t>
            </a:r>
            <a:r>
              <a:rPr lang="tr-TR" sz="1200" kern="1200" dirty="0" err="1" smtClean="0">
                <a:solidFill>
                  <a:schemeClr val="tx1"/>
                </a:solidFill>
                <a:effectLst/>
                <a:latin typeface="+mn-lt"/>
                <a:ea typeface="+mn-ea"/>
                <a:cs typeface="+mn-cs"/>
              </a:rPr>
              <a:t>Insurance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Co</a:t>
            </a:r>
            <a:r>
              <a:rPr lang="tr-TR" sz="1200" kern="1200" dirty="0" smtClean="0">
                <a:solidFill>
                  <a:schemeClr val="tx1"/>
                </a:solidFill>
                <a:effectLst/>
                <a:latin typeface="+mn-lt"/>
                <a:ea typeface="+mn-ea"/>
                <a:cs typeface="+mn-cs"/>
              </a:rPr>
              <a:t>. adlı sigorta şirketine 270,000$ </a:t>
            </a:r>
            <a:r>
              <a:rPr lang="tr-TR" sz="1200" kern="1200" dirty="0" err="1" smtClean="0">
                <a:solidFill>
                  <a:schemeClr val="tx1"/>
                </a:solidFill>
                <a:effectLst/>
                <a:latin typeface="+mn-lt"/>
                <a:ea typeface="+mn-ea"/>
                <a:cs typeface="+mn-cs"/>
              </a:rPr>
              <a:t>lık</a:t>
            </a:r>
            <a:r>
              <a:rPr lang="tr-TR" sz="1200" kern="1200" dirty="0" smtClean="0">
                <a:solidFill>
                  <a:schemeClr val="tx1"/>
                </a:solidFill>
                <a:effectLst/>
                <a:latin typeface="+mn-lt"/>
                <a:ea typeface="+mn-ea"/>
                <a:cs typeface="+mn-cs"/>
              </a:rPr>
              <a:t> bir yükleme için 1,400 $ prim ödemiştir. Taşıma sırasında taşıma aracı kaza sonucu yanmış ve mallar yok </a:t>
            </a:r>
            <a:r>
              <a:rPr lang="tr-TR" sz="1200" kern="1200" dirty="0" err="1" smtClean="0">
                <a:solidFill>
                  <a:schemeClr val="tx1"/>
                </a:solidFill>
                <a:effectLst/>
                <a:latin typeface="+mn-lt"/>
                <a:ea typeface="+mn-ea"/>
                <a:cs typeface="+mn-cs"/>
              </a:rPr>
              <a:t>olmuştur.AKKAŞ</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lar</a:t>
            </a:r>
            <a:r>
              <a:rPr lang="tr-TR" sz="1200" kern="1200" dirty="0" smtClean="0">
                <a:solidFill>
                  <a:schemeClr val="tx1"/>
                </a:solidFill>
                <a:effectLst/>
                <a:latin typeface="+mn-lt"/>
                <a:ea typeface="+mn-ea"/>
                <a:cs typeface="+mn-cs"/>
              </a:rPr>
              <a:t> malı %100 oranında sigortalamış ise, sigorta şirketinden 270,000 $ sigorta tazminatı alacaktır.</a:t>
            </a:r>
          </a:p>
          <a:p>
            <a:r>
              <a:rPr lang="tr-TR" sz="1200" kern="1200" dirty="0" smtClean="0">
                <a:solidFill>
                  <a:schemeClr val="tx1"/>
                </a:solidFill>
                <a:effectLst/>
                <a:latin typeface="+mn-lt"/>
                <a:ea typeface="+mn-ea"/>
                <a:cs typeface="+mn-cs"/>
              </a:rPr>
              <a:t>Sigortanın başlangıç tarihi, sigorta poliçesinin üzerinde yazılı olan tarih olup, sigorta sözleşmesinin kapsadığı riskler ancak bu tarihten sonra ortaya çıkıp mala zarar verdiğinde, sigorta şirketi sigortayı yaptırana sigorta tazminatını öder.</a:t>
            </a:r>
          </a:p>
          <a:p>
            <a:r>
              <a:rPr lang="tr-TR" sz="1200" kern="1200" dirty="0" smtClean="0">
                <a:solidFill>
                  <a:schemeClr val="tx1"/>
                </a:solidFill>
                <a:effectLst/>
                <a:latin typeface="+mn-lt"/>
                <a:ea typeface="+mn-ea"/>
                <a:cs typeface="+mn-cs"/>
              </a:rPr>
              <a:t>Sigorta poliçeleri bazen bir </a:t>
            </a:r>
            <a:r>
              <a:rPr lang="tr-TR" sz="1200" kern="1200" dirty="0" err="1" smtClean="0">
                <a:solidFill>
                  <a:schemeClr val="tx1"/>
                </a:solidFill>
                <a:effectLst/>
                <a:latin typeface="+mn-lt"/>
                <a:ea typeface="+mn-ea"/>
                <a:cs typeface="+mn-cs"/>
              </a:rPr>
              <a:t>muafiyat</a:t>
            </a:r>
            <a:r>
              <a:rPr lang="tr-TR" sz="1200" kern="1200" dirty="0" smtClean="0">
                <a:solidFill>
                  <a:schemeClr val="tx1"/>
                </a:solidFill>
                <a:effectLst/>
                <a:latin typeface="+mn-lt"/>
                <a:ea typeface="+mn-ea"/>
                <a:cs typeface="+mn-cs"/>
              </a:rPr>
              <a:t> veya indirim </a:t>
            </a:r>
            <a:r>
              <a:rPr lang="tr-TR" sz="1200" kern="1200" dirty="0" err="1" smtClean="0">
                <a:solidFill>
                  <a:schemeClr val="tx1"/>
                </a:solidFill>
                <a:effectLst/>
                <a:latin typeface="+mn-lt"/>
                <a:ea typeface="+mn-ea"/>
                <a:cs typeface="+mn-cs"/>
              </a:rPr>
              <a:t>içerebilir.Bu</a:t>
            </a:r>
            <a:r>
              <a:rPr lang="tr-TR" sz="1200" kern="1200" dirty="0" smtClean="0">
                <a:solidFill>
                  <a:schemeClr val="tx1"/>
                </a:solidFill>
                <a:effectLst/>
                <a:latin typeface="+mn-lt"/>
                <a:ea typeface="+mn-ea"/>
                <a:cs typeface="+mn-cs"/>
              </a:rPr>
              <a:t> muafiyet veya indirimler malın değerinin mutlak bir miktarı veya belli bir yüzde oranı olarak sigorta sözleşmesi ile serbestçe belirlenebilir. Muafiyetler yüksek ise primler düşüktür. Eğer muafiyetler düşük ise primler yüksektir.</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35</a:t>
            </a:fld>
            <a:endParaRPr lang="tr-TR"/>
          </a:p>
        </p:txBody>
      </p:sp>
    </p:spTree>
    <p:extLst>
      <p:ext uri="{BB962C8B-B14F-4D97-AF65-F5344CB8AC3E}">
        <p14:creationId xmlns:p14="http://schemas.microsoft.com/office/powerpoint/2010/main" val="36579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Örnek : </a:t>
            </a:r>
            <a:r>
              <a:rPr lang="tr-TR" sz="1200" kern="1200" dirty="0" smtClean="0">
                <a:solidFill>
                  <a:schemeClr val="tx1"/>
                </a:solidFill>
                <a:effectLst/>
                <a:latin typeface="+mn-lt"/>
                <a:ea typeface="+mn-ea"/>
                <a:cs typeface="+mn-cs"/>
              </a:rPr>
              <a:t>İhraç edilecek malın fatura bedeli 250,000 $ olsun. Sigorta poliçesi %10 muafiyetli olarak </a:t>
            </a:r>
            <a:r>
              <a:rPr lang="tr-TR" sz="1200" kern="1200" dirty="0" err="1" smtClean="0">
                <a:solidFill>
                  <a:schemeClr val="tx1"/>
                </a:solidFill>
                <a:effectLst/>
                <a:latin typeface="+mn-lt"/>
                <a:ea typeface="+mn-ea"/>
                <a:cs typeface="+mn-cs"/>
              </a:rPr>
              <a:t>düzenlenmiştir.Taşıma</a:t>
            </a:r>
            <a:r>
              <a:rPr lang="tr-TR" sz="1200" kern="1200" dirty="0" smtClean="0">
                <a:solidFill>
                  <a:schemeClr val="tx1"/>
                </a:solidFill>
                <a:effectLst/>
                <a:latin typeface="+mn-lt"/>
                <a:ea typeface="+mn-ea"/>
                <a:cs typeface="+mn-cs"/>
              </a:rPr>
              <a:t> sırasında araç kaza geçirmiş ve mallarda 150,000 $’ </a:t>
            </a:r>
            <a:r>
              <a:rPr lang="tr-TR" sz="1200" kern="1200" dirty="0" err="1" smtClean="0">
                <a:solidFill>
                  <a:schemeClr val="tx1"/>
                </a:solidFill>
                <a:effectLst/>
                <a:latin typeface="+mn-lt"/>
                <a:ea typeface="+mn-ea"/>
                <a:cs typeface="+mn-cs"/>
              </a:rPr>
              <a:t>lık</a:t>
            </a:r>
            <a:r>
              <a:rPr lang="tr-TR" sz="1200" kern="1200" dirty="0" smtClean="0">
                <a:solidFill>
                  <a:schemeClr val="tx1"/>
                </a:solidFill>
                <a:effectLst/>
                <a:latin typeface="+mn-lt"/>
                <a:ea typeface="+mn-ea"/>
                <a:cs typeface="+mn-cs"/>
              </a:rPr>
              <a:t> hasar meydana gelmiştir.</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Muafiyet = 250,000 * %10 = 25,000 $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Ödenecek Tazminat = 150,000 – 25,000 = 125,000 $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Bu örneğe göre, sigortayı yaptıran, uğradığı zararın 125,000 $’</a:t>
            </a:r>
            <a:r>
              <a:rPr lang="tr-TR" sz="1200" kern="1200" dirty="0" err="1" smtClean="0">
                <a:solidFill>
                  <a:schemeClr val="tx1"/>
                </a:solidFill>
                <a:effectLst/>
                <a:latin typeface="+mn-lt"/>
                <a:ea typeface="+mn-ea"/>
                <a:cs typeface="+mn-cs"/>
              </a:rPr>
              <a:t>lık</a:t>
            </a:r>
            <a:r>
              <a:rPr lang="tr-TR" sz="1200" kern="1200" dirty="0" smtClean="0">
                <a:solidFill>
                  <a:schemeClr val="tx1"/>
                </a:solidFill>
                <a:effectLst/>
                <a:latin typeface="+mn-lt"/>
                <a:ea typeface="+mn-ea"/>
                <a:cs typeface="+mn-cs"/>
              </a:rPr>
              <a:t> kısmını karşılatabilmektedir.</a:t>
            </a:r>
          </a:p>
          <a:p>
            <a:r>
              <a:rPr lang="tr-TR" sz="1200" kern="1200" dirty="0" smtClean="0">
                <a:solidFill>
                  <a:schemeClr val="tx1"/>
                </a:solidFill>
                <a:effectLst/>
                <a:latin typeface="+mn-lt"/>
                <a:ea typeface="+mn-ea"/>
                <a:cs typeface="+mn-cs"/>
              </a:rPr>
              <a:t> </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37</a:t>
            </a:fld>
            <a:endParaRPr lang="tr-TR"/>
          </a:p>
        </p:txBody>
      </p:sp>
    </p:spTree>
    <p:extLst>
      <p:ext uri="{BB962C8B-B14F-4D97-AF65-F5344CB8AC3E}">
        <p14:creationId xmlns:p14="http://schemas.microsoft.com/office/powerpoint/2010/main" val="317287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Örnek : </a:t>
            </a:r>
            <a:r>
              <a:rPr lang="tr-TR" sz="1200" kern="1200" dirty="0" smtClean="0">
                <a:solidFill>
                  <a:schemeClr val="tx1"/>
                </a:solidFill>
                <a:effectLst/>
                <a:latin typeface="+mn-lt"/>
                <a:ea typeface="+mn-ea"/>
                <a:cs typeface="+mn-cs"/>
              </a:rPr>
              <a:t>Yukardaki örneği tenzili muafiyet için uygulayalım; Muafiyet = 150,000 * %10 = 15,000 $</a:t>
            </a:r>
          </a:p>
          <a:p>
            <a:r>
              <a:rPr lang="tr-TR" sz="1200" kern="1200" dirty="0" smtClean="0">
                <a:solidFill>
                  <a:schemeClr val="tx1"/>
                </a:solidFill>
                <a:effectLst/>
                <a:latin typeface="+mn-lt"/>
                <a:ea typeface="+mn-ea"/>
                <a:cs typeface="+mn-cs"/>
              </a:rPr>
              <a:t>Ödenecek tazminat = 150,000 – 15,000 = 135,000 $’ </a:t>
            </a:r>
            <a:r>
              <a:rPr lang="tr-TR" sz="1200" kern="1200" dirty="0" err="1" smtClean="0">
                <a:solidFill>
                  <a:schemeClr val="tx1"/>
                </a:solidFill>
                <a:effectLst/>
                <a:latin typeface="+mn-lt"/>
                <a:ea typeface="+mn-ea"/>
                <a:cs typeface="+mn-cs"/>
              </a:rPr>
              <a:t>dır</a:t>
            </a:r>
            <a:r>
              <a:rPr lang="tr-TR" sz="1200" kern="1200" dirty="0" smtClean="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38</a:t>
            </a:fld>
            <a:endParaRPr lang="tr-TR"/>
          </a:p>
        </p:txBody>
      </p:sp>
    </p:spTree>
    <p:extLst>
      <p:ext uri="{BB962C8B-B14F-4D97-AF65-F5344CB8AC3E}">
        <p14:creationId xmlns:p14="http://schemas.microsoft.com/office/powerpoint/2010/main" val="94035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6DED497-0B88-4B43-8AE5-70917E0BAB62}"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163CF0A-632D-449E-9204-996B9045EFAF}" type="slidenum">
              <a:rPr lang="tr-TR" smtClean="0"/>
              <a:t>‹#›</a:t>
            </a:fld>
            <a:endParaRPr lang="tr-T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6DED497-0B88-4B43-8AE5-70917E0BAB62}"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DED497-0B88-4B43-8AE5-70917E0BAB62}"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B422DFF1-D4CD-4B9A-B18C-74C46FA2DF8C}" type="datetimeFigureOut">
              <a:rPr lang="tr-TR"/>
              <a:pPr>
                <a:defRPr/>
              </a:pPr>
              <a:t>15.04.2016</a:t>
            </a:fld>
            <a:endParaRPr lang="tr-TR"/>
          </a:p>
        </p:txBody>
      </p:sp>
      <p:sp>
        <p:nvSpPr>
          <p:cNvPr id="5" name="Slide Number Placeholder 7"/>
          <p:cNvSpPr>
            <a:spLocks noGrp="1"/>
          </p:cNvSpPr>
          <p:nvPr>
            <p:ph type="sldNum" sz="quarter" idx="11"/>
          </p:nvPr>
        </p:nvSpPr>
        <p:spPr/>
        <p:txBody>
          <a:bodyPr/>
          <a:lstStyle>
            <a:lvl1pPr>
              <a:defRPr/>
            </a:lvl1pPr>
          </a:lstStyle>
          <a:p>
            <a:pPr>
              <a:defRPr/>
            </a:pPr>
            <a:fld id="{C0244DF4-1C8E-435A-A52F-C27EC37B7B63}" type="slidenum">
              <a:rPr lang="tr-TR"/>
              <a:pPr>
                <a:defRPr/>
              </a:pPr>
              <a:t>‹#›</a:t>
            </a:fld>
            <a:endParaRPr lang="tr-TR"/>
          </a:p>
        </p:txBody>
      </p:sp>
      <p:sp>
        <p:nvSpPr>
          <p:cNvPr id="6" name="Footer Placeholder 8"/>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742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4A4CC59-58C8-4881-BBED-E36E64385F3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1F2A743-8DDC-43AC-833D-51F49F21A744}" type="slidenum">
              <a:rPr lang="tr-TR"/>
              <a:pPr>
                <a:defRPr/>
              </a:pPr>
              <a:t>‹#›</a:t>
            </a:fld>
            <a:endParaRPr lang="tr-TR"/>
          </a:p>
        </p:txBody>
      </p:sp>
    </p:spTree>
    <p:extLst>
      <p:ext uri="{BB962C8B-B14F-4D97-AF65-F5344CB8AC3E}">
        <p14:creationId xmlns:p14="http://schemas.microsoft.com/office/powerpoint/2010/main" val="250973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7A457A74-7DCF-4EF4-A804-48A1A371F472}" type="datetimeFigureOut">
              <a:rPr lang="tr-TR"/>
              <a:pPr>
                <a:defRPr/>
              </a:pPr>
              <a:t>15.04.2016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408C008-300D-4446-92D1-0D17D8483D7B}" type="slidenum">
              <a:rPr lang="tr-TR"/>
              <a:pPr>
                <a:defRPr/>
              </a:pPr>
              <a:t>‹#›</a:t>
            </a:fld>
            <a:endParaRPr lang="tr-TR"/>
          </a:p>
        </p:txBody>
      </p:sp>
    </p:spTree>
    <p:extLst>
      <p:ext uri="{BB962C8B-B14F-4D97-AF65-F5344CB8AC3E}">
        <p14:creationId xmlns:p14="http://schemas.microsoft.com/office/powerpoint/2010/main" val="205394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CECE7A7B-D24B-4A5F-AA81-50BBB4D16F8D}" type="datetimeFigureOut">
              <a:rPr lang="tr-TR"/>
              <a:pPr>
                <a:defRPr/>
              </a:pPr>
              <a:t>15.04.2016</a:t>
            </a:fld>
            <a:endParaRPr lang="tr-TR"/>
          </a:p>
        </p:txBody>
      </p:sp>
      <p:sp>
        <p:nvSpPr>
          <p:cNvPr id="6" name="Footer Placeholder 5"/>
          <p:cNvSpPr>
            <a:spLocks noGrp="1"/>
          </p:cNvSpPr>
          <p:nvPr>
            <p:ph type="ftr" sz="quarter" idx="15"/>
          </p:nvPr>
        </p:nvSpPr>
        <p:spPr/>
        <p:txBody>
          <a:bodyPr/>
          <a:lstStyle>
            <a:lvl1pPr>
              <a:defRPr/>
            </a:lvl1pPr>
          </a:lstStyle>
          <a:p>
            <a:pPr>
              <a:defRPr/>
            </a:pPr>
            <a:endParaRPr lang="tr-TR"/>
          </a:p>
        </p:txBody>
      </p:sp>
      <p:sp>
        <p:nvSpPr>
          <p:cNvPr id="7" name="Slide Number Placeholder 6"/>
          <p:cNvSpPr>
            <a:spLocks noGrp="1"/>
          </p:cNvSpPr>
          <p:nvPr>
            <p:ph type="sldNum" sz="quarter" idx="16"/>
          </p:nvPr>
        </p:nvSpPr>
        <p:spPr/>
        <p:txBody>
          <a:bodyPr/>
          <a:lstStyle>
            <a:lvl1pPr>
              <a:defRPr/>
            </a:lvl1pPr>
          </a:lstStyle>
          <a:p>
            <a:pPr>
              <a:defRPr/>
            </a:pPr>
            <a:fld id="{4D92F05A-4CF4-4D95-BB44-594FE0CEB71F}" type="slidenum">
              <a:rPr lang="tr-TR"/>
              <a:pPr>
                <a:defRPr/>
              </a:pPr>
              <a:t>‹#›</a:t>
            </a:fld>
            <a:endParaRPr lang="tr-TR"/>
          </a:p>
        </p:txBody>
      </p:sp>
    </p:spTree>
    <p:extLst>
      <p:ext uri="{BB962C8B-B14F-4D97-AF65-F5344CB8AC3E}">
        <p14:creationId xmlns:p14="http://schemas.microsoft.com/office/powerpoint/2010/main" val="366702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66B5F396-2060-4732-B7A8-1CC1704B91DA}" type="datetimeFigureOut">
              <a:rPr lang="tr-TR"/>
              <a:pPr>
                <a:defRPr/>
              </a:pPr>
              <a:t>15.04.2016</a:t>
            </a:fld>
            <a:endParaRPr lang="tr-TR"/>
          </a:p>
        </p:txBody>
      </p:sp>
      <p:sp>
        <p:nvSpPr>
          <p:cNvPr id="8" name="Footer Placeholder 7"/>
          <p:cNvSpPr>
            <a:spLocks noGrp="1"/>
          </p:cNvSpPr>
          <p:nvPr>
            <p:ph type="ftr" sz="quarter" idx="16"/>
          </p:nvPr>
        </p:nvSpPr>
        <p:spPr/>
        <p:txBody>
          <a:bodyPr/>
          <a:lstStyle>
            <a:lvl1pPr>
              <a:defRPr/>
            </a:lvl1pPr>
          </a:lstStyle>
          <a:p>
            <a:pPr>
              <a:defRPr/>
            </a:pPr>
            <a:endParaRPr lang="tr-TR"/>
          </a:p>
        </p:txBody>
      </p:sp>
      <p:sp>
        <p:nvSpPr>
          <p:cNvPr id="9" name="Slide Number Placeholder 8"/>
          <p:cNvSpPr>
            <a:spLocks noGrp="1"/>
          </p:cNvSpPr>
          <p:nvPr>
            <p:ph type="sldNum" sz="quarter" idx="17"/>
          </p:nvPr>
        </p:nvSpPr>
        <p:spPr/>
        <p:txBody>
          <a:bodyPr/>
          <a:lstStyle>
            <a:lvl1pPr>
              <a:defRPr/>
            </a:lvl1pPr>
          </a:lstStyle>
          <a:p>
            <a:pPr>
              <a:defRPr/>
            </a:pPr>
            <a:fld id="{2ABBB669-DD2A-4481-A88B-3CD36E9AF484}" type="slidenum">
              <a:rPr lang="tr-TR"/>
              <a:pPr>
                <a:defRPr/>
              </a:pPr>
              <a:t>‹#›</a:t>
            </a:fld>
            <a:endParaRPr lang="tr-TR"/>
          </a:p>
        </p:txBody>
      </p:sp>
    </p:spTree>
    <p:extLst>
      <p:ext uri="{BB962C8B-B14F-4D97-AF65-F5344CB8AC3E}">
        <p14:creationId xmlns:p14="http://schemas.microsoft.com/office/powerpoint/2010/main" val="2344593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43BE96A2-3194-40B3-84F4-0781B0386B56}" type="datetimeFigureOut">
              <a:rPr lang="tr-TR"/>
              <a:pPr>
                <a:defRPr/>
              </a:pPr>
              <a:t>15.04.2016</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9A17E429-C795-40A9-8227-62C313BFC0C5}" type="slidenum">
              <a:rPr lang="tr-TR"/>
              <a:pPr>
                <a:defRPr/>
              </a:pPr>
              <a:t>‹#›</a:t>
            </a:fld>
            <a:endParaRPr lang="tr-TR"/>
          </a:p>
        </p:txBody>
      </p:sp>
    </p:spTree>
    <p:extLst>
      <p:ext uri="{BB962C8B-B14F-4D97-AF65-F5344CB8AC3E}">
        <p14:creationId xmlns:p14="http://schemas.microsoft.com/office/powerpoint/2010/main" val="268809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286ED0-495B-4585-8853-BF19B6C34C83}" type="datetimeFigureOut">
              <a:rPr lang="tr-TR"/>
              <a:pPr>
                <a:defRPr/>
              </a:pPr>
              <a:t>15.04.2016</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a:lvl1pPr>
          </a:lstStyle>
          <a:p>
            <a:pPr>
              <a:defRPr/>
            </a:pPr>
            <a:fld id="{E2C4A9E0-0B49-4CE4-864D-CC469C2BF5E6}" type="slidenum">
              <a:rPr lang="tr-TR"/>
              <a:pPr>
                <a:defRPr/>
              </a:pPr>
              <a:t>‹#›</a:t>
            </a:fld>
            <a:endParaRPr lang="tr-TR"/>
          </a:p>
        </p:txBody>
      </p:sp>
    </p:spTree>
    <p:extLst>
      <p:ext uri="{BB962C8B-B14F-4D97-AF65-F5344CB8AC3E}">
        <p14:creationId xmlns:p14="http://schemas.microsoft.com/office/powerpoint/2010/main" val="352047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4ACB7B5-2C61-4BF7-985A-A4C1BB2842B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C5195482-A6C9-4DA9-85E4-383BFC9EC2C7}" type="slidenum">
              <a:rPr lang="tr-TR"/>
              <a:pPr>
                <a:defRPr/>
              </a:pPr>
              <a:t>‹#›</a:t>
            </a:fld>
            <a:endParaRPr lang="tr-TR"/>
          </a:p>
        </p:txBody>
      </p:sp>
    </p:spTree>
    <p:extLst>
      <p:ext uri="{BB962C8B-B14F-4D97-AF65-F5344CB8AC3E}">
        <p14:creationId xmlns:p14="http://schemas.microsoft.com/office/powerpoint/2010/main" val="163974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6DED497-0B88-4B43-8AE5-70917E0BAB62}"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AB4F46B-7D5D-4661-8763-50D2DAFA174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F227124-2615-41B7-A625-6CB58B578F6E}" type="slidenum">
              <a:rPr lang="tr-TR"/>
              <a:pPr>
                <a:defRPr/>
              </a:pPr>
              <a:t>‹#›</a:t>
            </a:fld>
            <a:endParaRPr lang="tr-TR"/>
          </a:p>
        </p:txBody>
      </p:sp>
    </p:spTree>
    <p:extLst>
      <p:ext uri="{BB962C8B-B14F-4D97-AF65-F5344CB8AC3E}">
        <p14:creationId xmlns:p14="http://schemas.microsoft.com/office/powerpoint/2010/main" val="261875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F2837DF-CC2E-4B08-9DBC-2C402F9C038A}"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D0D56DF-8FD0-4D6B-BF51-59CD3958BA5B}" type="slidenum">
              <a:rPr lang="tr-TR"/>
              <a:pPr>
                <a:defRPr/>
              </a:pPr>
              <a:t>‹#›</a:t>
            </a:fld>
            <a:endParaRPr lang="tr-TR"/>
          </a:p>
        </p:txBody>
      </p:sp>
    </p:spTree>
    <p:extLst>
      <p:ext uri="{BB962C8B-B14F-4D97-AF65-F5344CB8AC3E}">
        <p14:creationId xmlns:p14="http://schemas.microsoft.com/office/powerpoint/2010/main" val="194777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AE30329-2266-4460-8C8B-45CFFD32AA5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4DDDB8-E2B4-48AF-B44A-624C7F5E281D}" type="slidenum">
              <a:rPr lang="tr-TR"/>
              <a:pPr>
                <a:defRPr/>
              </a:pPr>
              <a:t>‹#›</a:t>
            </a:fld>
            <a:endParaRPr lang="tr-TR"/>
          </a:p>
        </p:txBody>
      </p:sp>
    </p:spTree>
    <p:extLst>
      <p:ext uri="{BB962C8B-B14F-4D97-AF65-F5344CB8AC3E}">
        <p14:creationId xmlns:p14="http://schemas.microsoft.com/office/powerpoint/2010/main" val="338392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6DED497-0B88-4B43-8AE5-70917E0BAB62}" type="datetimeFigureOut">
              <a:rPr lang="tr-TR" smtClean="0"/>
              <a:t>15.04.2016</a:t>
            </a:fld>
            <a:endParaRPr lang="tr-T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63CF0A-632D-449E-9204-996B9045EFAF}" type="slidenum">
              <a:rPr lang="tr-TR" smtClean="0"/>
              <a:t>‹#›</a:t>
            </a:fld>
            <a:endParaRPr lang="tr-T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tr-TR" smtClean="0"/>
              <a:t>Asıl başlık stili için tıklatın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6DED497-0B88-4B43-8AE5-70917E0BAB62}"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6DED497-0B88-4B43-8AE5-70917E0BAB62}" type="datetimeFigureOut">
              <a:rPr lang="tr-TR" smtClean="0"/>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6DED497-0B88-4B43-8AE5-70917E0BAB62}" type="datetimeFigureOut">
              <a:rPr lang="tr-TR" smtClean="0"/>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6DED497-0B88-4B43-8AE5-70917E0BAB62}" type="datetimeFigureOut">
              <a:rPr lang="tr-TR" smtClean="0"/>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6DED497-0B88-4B43-8AE5-70917E0BAB62}"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63CF0A-632D-449E-9204-996B9045EFAF}" type="slidenum">
              <a:rPr lang="tr-TR" smtClean="0"/>
              <a:t>‹#›</a:t>
            </a:fld>
            <a:endParaRPr lang="tr-T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p>
            <a:fld id="{46DED497-0B88-4B43-8AE5-70917E0BAB62}" type="datetimeFigureOut">
              <a:rPr lang="tr-TR" smtClean="0"/>
              <a:t>15.04.2016</a:t>
            </a:fld>
            <a:endParaRPr lang="tr-TR"/>
          </a:p>
        </p:txBody>
      </p:sp>
      <p:sp>
        <p:nvSpPr>
          <p:cNvPr id="7" name="Slide Number Placeholder 6"/>
          <p:cNvSpPr>
            <a:spLocks noGrp="1"/>
          </p:cNvSpPr>
          <p:nvPr>
            <p:ph type="sldNum" sz="quarter" idx="12"/>
          </p:nvPr>
        </p:nvSpPr>
        <p:spPr/>
        <p:txBody>
          <a:bodyPr/>
          <a:lstStyle/>
          <a:p>
            <a:fld id="{D163CF0A-632D-449E-9204-996B9045EFAF}" type="slidenum">
              <a:rPr lang="tr-TR" smtClean="0"/>
              <a:t>‹#›</a:t>
            </a:fld>
            <a:endParaRPr lang="tr-T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6DED497-0B88-4B43-8AE5-70917E0BAB62}" type="datetimeFigureOut">
              <a:rPr lang="tr-TR" smtClean="0"/>
              <a:t>15.04.2016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163CF0A-632D-449E-9204-996B9045EFAF}" type="slidenum">
              <a:rPr lang="tr-TR" smtClean="0"/>
              <a:t>‹#›</a:t>
            </a:fld>
            <a:endParaRPr lang="tr-T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C0469CFA-01C2-4BA8-A4CD-C29F2B344DF0}" type="datetimeFigureOut">
              <a:rPr lang="en-US"/>
              <a:pPr defTabSz="457200" eaLnBrk="0" fontAlgn="base" hangingPunct="0">
                <a:spcBef>
                  <a:spcPct val="0"/>
                </a:spcBef>
                <a:spcAft>
                  <a:spcPct val="0"/>
                </a:spcAft>
                <a:defRPr/>
              </a:pPr>
              <a:t>4/15/2016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0EB8E550-E7AE-4B58-8599-65E058B76582}" type="slidenum">
              <a:rPr lang="en-US"/>
              <a:pPr defTabSz="457200" eaLnBrk="0" fontAlgn="base" hangingPunct="0">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595478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sz="140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a:solidFill>
                <a:srgbClr val="000000"/>
              </a:solidFill>
              <a:ea typeface="Calibri" pitchFamily="34" charset="0"/>
              <a:cs typeface="Times New Roman" pitchFamily="18" charset="0"/>
            </a:endParaRPr>
          </a:p>
        </p:txBody>
      </p:sp>
      <p:sp>
        <p:nvSpPr>
          <p:cNvPr id="1741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b="1" dirty="0">
                <a:solidFill>
                  <a:srgbClr val="000000"/>
                </a:solidFill>
                <a:latin typeface="Times New Roman" pitchFamily="18" charset="0"/>
                <a:cs typeface="Times New Roman" pitchFamily="18" charset="0"/>
              </a:rPr>
              <a:t>ULAŞTIRMA VE LOJİSTİK MESLEKİ EĞİTİM</a:t>
            </a:r>
          </a:p>
          <a:p>
            <a:pPr algn="ctr" defTabSz="457200" eaLnBrk="0" fontAlgn="base" hangingPunct="0">
              <a:spcBef>
                <a:spcPct val="0"/>
              </a:spcBef>
              <a:spcAft>
                <a:spcPct val="0"/>
              </a:spcAft>
            </a:pPr>
            <a:r>
              <a:rPr lang="tr-TR" altLang="tr-TR" b="1" dirty="0" smtClean="0">
                <a:solidFill>
                  <a:srgbClr val="000000"/>
                </a:solidFill>
                <a:latin typeface="Times New Roman" pitchFamily="18" charset="0"/>
                <a:cs typeface="Times New Roman" pitchFamily="18" charset="0"/>
              </a:rPr>
              <a:t>SİGORTA</a:t>
            </a:r>
            <a:endParaRPr lang="tr-TR" altLang="tr-TR" b="1" dirty="0">
              <a:solidFill>
                <a:srgbClr val="000000"/>
              </a:solidFill>
              <a:latin typeface="Times New Roman" pitchFamily="18" charset="0"/>
              <a:cs typeface="Times New Roman" pitchFamily="18" charset="0"/>
            </a:endParaRPr>
          </a:p>
          <a:p>
            <a:pPr algn="ctr" defTabSz="457200" eaLnBrk="0" fontAlgn="base" hangingPunct="0">
              <a:spcBef>
                <a:spcPct val="0"/>
              </a:spcBef>
              <a:spcAft>
                <a:spcPct val="0"/>
              </a:spcAft>
            </a:pPr>
            <a:r>
              <a:rPr lang="tr-TR" altLang="tr-TR" b="1" dirty="0" smtClean="0">
                <a:solidFill>
                  <a:srgbClr val="000000"/>
                </a:solidFill>
                <a:latin typeface="Times New Roman" pitchFamily="18" charset="0"/>
                <a:cs typeface="Times New Roman" pitchFamily="18" charset="0"/>
              </a:rPr>
              <a:t>(SİGORTA HASAR SÜREÇLERİ</a:t>
            </a:r>
            <a:r>
              <a:rPr lang="tr-TR" altLang="tr-TR" b="1" dirty="0" smtClean="0">
                <a:solidFill>
                  <a:srgbClr val="000000"/>
                </a:solidFill>
                <a:latin typeface="Times New Roman" pitchFamily="18" charset="0"/>
                <a:cs typeface="Times New Roman" pitchFamily="18" charset="0"/>
              </a:rPr>
              <a:t>)</a:t>
            </a:r>
          </a:p>
          <a:p>
            <a:pPr algn="ctr" defTabSz="457200" eaLnBrk="0" fontAlgn="base" hangingPunct="0">
              <a:spcBef>
                <a:spcPct val="0"/>
              </a:spcBef>
              <a:spcAft>
                <a:spcPct val="0"/>
              </a:spcAft>
            </a:pPr>
            <a:r>
              <a:rPr lang="tr-TR" altLang="tr-TR" b="1" dirty="0" err="1">
                <a:solidFill>
                  <a:srgbClr val="000000"/>
                </a:solidFill>
                <a:latin typeface="Times New Roman" pitchFamily="18" charset="0"/>
                <a:cs typeface="Times New Roman" pitchFamily="18" charset="0"/>
              </a:rPr>
              <a:t>Öğr.Gör.Selim</a:t>
            </a:r>
            <a:r>
              <a:rPr lang="tr-TR" altLang="tr-TR" b="1" dirty="0">
                <a:solidFill>
                  <a:srgbClr val="000000"/>
                </a:solidFill>
                <a:latin typeface="Times New Roman" pitchFamily="18" charset="0"/>
                <a:cs typeface="Times New Roman" pitchFamily="18" charset="0"/>
              </a:rPr>
              <a:t> </a:t>
            </a:r>
            <a:r>
              <a:rPr lang="tr-TR" altLang="tr-TR" b="1" dirty="0" smtClean="0">
                <a:solidFill>
                  <a:srgbClr val="000000"/>
                </a:solidFill>
                <a:latin typeface="Times New Roman" pitchFamily="18" charset="0"/>
                <a:cs typeface="Times New Roman" pitchFamily="18" charset="0"/>
              </a:rPr>
              <a:t>TAKUR</a:t>
            </a:r>
            <a:endParaRPr lang="tr-TR" altLang="tr-TR"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268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Tam Ziya </a:t>
            </a:r>
            <a:r>
              <a:rPr lang="tr-TR" b="1" dirty="0" err="1"/>
              <a:t>Klozu</a:t>
            </a:r>
            <a:r>
              <a:rPr lang="tr-TR" b="1" dirty="0"/>
              <a:t> İle Teminat Verilen Emtia Sigortalarında Hasar Halinde Sigorta Şirketine İletilmesi Gereken </a:t>
            </a:r>
            <a:r>
              <a:rPr lang="tr-TR" b="1" dirty="0" smtClean="0"/>
              <a:t>Belgeler</a:t>
            </a:r>
            <a:endParaRPr lang="tr-TR" dirty="0"/>
          </a:p>
        </p:txBody>
      </p:sp>
      <p:sp>
        <p:nvSpPr>
          <p:cNvPr id="3" name="İçerik Yer Tutucusu 2"/>
          <p:cNvSpPr>
            <a:spLocks noGrp="1"/>
          </p:cNvSpPr>
          <p:nvPr>
            <p:ph idx="1"/>
          </p:nvPr>
        </p:nvSpPr>
        <p:spPr/>
        <p:txBody>
          <a:bodyPr/>
          <a:lstStyle/>
          <a:p>
            <a:pPr lvl="1"/>
            <a:r>
              <a:rPr lang="tr-TR" dirty="0"/>
              <a:t>Taşınan emtiaya ilişkin fatura,</a:t>
            </a:r>
          </a:p>
          <a:p>
            <a:pPr lvl="1"/>
            <a:r>
              <a:rPr lang="tr-TR" dirty="0"/>
              <a:t>Konşimento (Yurt içi taşımalarda sevk irsaliyesi),</a:t>
            </a:r>
          </a:p>
          <a:p>
            <a:pPr lvl="1"/>
            <a:r>
              <a:rPr lang="tr-TR" dirty="0"/>
              <a:t>Emtianın tam ziya hasara uğradığını tevsik eden resmi makamlarca düzenlenen tutanak/zabıt,</a:t>
            </a:r>
          </a:p>
          <a:p>
            <a:pPr lvl="1"/>
            <a:r>
              <a:rPr lang="tr-TR" dirty="0"/>
              <a:t>Hasarı gösterir fotoğraflar,</a:t>
            </a:r>
          </a:p>
          <a:p>
            <a:pPr lvl="1"/>
            <a:r>
              <a:rPr lang="tr-TR" dirty="0"/>
              <a:t>Yurtiçi karayolu taşımalarında aracın ruhsat fotokopisi,</a:t>
            </a:r>
          </a:p>
          <a:p>
            <a:endParaRPr lang="tr-TR" dirty="0"/>
          </a:p>
        </p:txBody>
      </p:sp>
    </p:spTree>
    <p:extLst>
      <p:ext uri="{BB962C8B-B14F-4D97-AF65-F5344CB8AC3E}">
        <p14:creationId xmlns:p14="http://schemas.microsoft.com/office/powerpoint/2010/main" val="221562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a:r>
              <a:rPr lang="tr-TR" b="1" dirty="0"/>
              <a:t>Dar  Teminat  Verilen  Emtia  Sigortalarında  Hasar  Halinde    Sigorta</a:t>
            </a:r>
            <a:r>
              <a:rPr lang="tr-TR" sz="1600" dirty="0"/>
              <a:t/>
            </a:r>
            <a:br>
              <a:rPr lang="tr-TR" sz="1600" dirty="0"/>
            </a:br>
            <a:r>
              <a:rPr lang="tr-TR" b="1" dirty="0"/>
              <a:t>Şirketine İletilmesi Gereken Belgeler</a:t>
            </a:r>
            <a:r>
              <a:rPr lang="tr-TR" sz="1600" dirty="0"/>
              <a:t/>
            </a:r>
            <a:br>
              <a:rPr lang="tr-TR" sz="1600" dirty="0"/>
            </a:br>
            <a:r>
              <a:rPr lang="tr-TR" b="1" dirty="0"/>
              <a:t> </a:t>
            </a:r>
            <a:endParaRPr lang="tr-TR" dirty="0"/>
          </a:p>
        </p:txBody>
      </p:sp>
      <p:sp>
        <p:nvSpPr>
          <p:cNvPr id="3" name="İçerik Yer Tutucusu 2"/>
          <p:cNvSpPr>
            <a:spLocks noGrp="1"/>
          </p:cNvSpPr>
          <p:nvPr>
            <p:ph idx="1"/>
          </p:nvPr>
        </p:nvSpPr>
        <p:spPr/>
        <p:txBody>
          <a:bodyPr>
            <a:normAutofit fontScale="92500" lnSpcReduction="20000"/>
          </a:bodyPr>
          <a:lstStyle/>
          <a:p>
            <a:pPr lvl="1"/>
            <a:r>
              <a:rPr lang="tr-TR" dirty="0"/>
              <a:t>Taşınan emtiaya ilişkin fatura,</a:t>
            </a:r>
          </a:p>
          <a:p>
            <a:pPr lvl="1"/>
            <a:r>
              <a:rPr lang="tr-TR" dirty="0"/>
              <a:t>Konşimento (Yurtiçi taşımalarda sevk irsaliyesi),</a:t>
            </a:r>
          </a:p>
          <a:p>
            <a:pPr lvl="1"/>
            <a:r>
              <a:rPr lang="tr-TR" dirty="0"/>
              <a:t>Resmi makamlarca düzenlenen kaza zaptı/tutanak,</a:t>
            </a:r>
          </a:p>
          <a:p>
            <a:pPr lvl="1"/>
            <a:r>
              <a:rPr lang="tr-TR" dirty="0"/>
              <a:t>Yangın hadisesi ise itfaiye raporu,</a:t>
            </a:r>
          </a:p>
          <a:p>
            <a:pPr lvl="1"/>
            <a:r>
              <a:rPr lang="tr-TR" dirty="0"/>
              <a:t>Yangın hadisesi ise Savcılık iddianamesi ve/veya takipsizlik kararı,</a:t>
            </a:r>
          </a:p>
          <a:p>
            <a:pPr lvl="1"/>
            <a:r>
              <a:rPr lang="tr-TR" dirty="0"/>
              <a:t>Hasarı gösterir fotoğraflar,</a:t>
            </a:r>
          </a:p>
          <a:p>
            <a:pPr lvl="1"/>
            <a:r>
              <a:rPr lang="tr-TR" dirty="0"/>
              <a:t>Karayolu taşımalarında aracın ruhsat fotokopisi, şoförün sürücü belgesi,</a:t>
            </a:r>
          </a:p>
          <a:p>
            <a:pPr lvl="1"/>
            <a:r>
              <a:rPr lang="tr-TR" dirty="0"/>
              <a:t>Karayolu taşımalarında mevcut ise nakliye sözleşmesi,</a:t>
            </a:r>
          </a:p>
          <a:p>
            <a:pPr lvl="1"/>
            <a:r>
              <a:rPr lang="tr-TR" dirty="0"/>
              <a:t>Hasarlı emtianın onarımına ilişkin fatura, dekont, vb</a:t>
            </a:r>
            <a:r>
              <a:rPr lang="tr-TR" dirty="0" smtClean="0"/>
              <a:t>.</a:t>
            </a:r>
            <a:endParaRPr lang="tr-TR" sz="2800" dirty="0"/>
          </a:p>
          <a:p>
            <a:endParaRPr lang="tr-TR" dirty="0"/>
          </a:p>
        </p:txBody>
      </p:sp>
    </p:spTree>
    <p:extLst>
      <p:ext uri="{BB962C8B-B14F-4D97-AF65-F5344CB8AC3E}">
        <p14:creationId xmlns:p14="http://schemas.microsoft.com/office/powerpoint/2010/main" val="36861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a:r>
              <a:rPr lang="tr-TR" b="1" dirty="0"/>
              <a:t>Geniş  Teminat  Verilen  Emtia  Sigortalarında  Hasar  Halinde Sigorta</a:t>
            </a:r>
            <a:r>
              <a:rPr lang="tr-TR" sz="1600" dirty="0"/>
              <a:t/>
            </a:r>
            <a:br>
              <a:rPr lang="tr-TR" sz="1600" dirty="0"/>
            </a:br>
            <a:r>
              <a:rPr lang="tr-TR" b="1" dirty="0"/>
              <a:t>Şirketine </a:t>
            </a:r>
            <a:r>
              <a:rPr lang="tr-TR" b="1" dirty="0" err="1"/>
              <a:t>Iletilmesi</a:t>
            </a:r>
            <a:r>
              <a:rPr lang="tr-TR" b="1" dirty="0"/>
              <a:t> Gereken Belgeler</a:t>
            </a:r>
            <a:endParaRPr lang="tr-TR" dirty="0"/>
          </a:p>
        </p:txBody>
      </p:sp>
      <p:sp>
        <p:nvSpPr>
          <p:cNvPr id="3" name="İçerik Yer Tutucusu 2"/>
          <p:cNvSpPr>
            <a:spLocks noGrp="1"/>
          </p:cNvSpPr>
          <p:nvPr>
            <p:ph idx="1"/>
          </p:nvPr>
        </p:nvSpPr>
        <p:spPr/>
        <p:txBody>
          <a:bodyPr>
            <a:normAutofit fontScale="77500" lnSpcReduction="20000"/>
          </a:bodyPr>
          <a:lstStyle/>
          <a:p>
            <a:pPr lvl="1"/>
            <a:r>
              <a:rPr lang="tr-TR" dirty="0"/>
              <a:t>Taşınan emtiaya ilişkin fatura,</a:t>
            </a:r>
          </a:p>
          <a:p>
            <a:pPr lvl="1"/>
            <a:r>
              <a:rPr lang="tr-TR" dirty="0"/>
              <a:t>Konşimento (Yurtiçi taşımalarda sevk irsaliyesi),</a:t>
            </a:r>
          </a:p>
          <a:p>
            <a:pPr lvl="1"/>
            <a:r>
              <a:rPr lang="tr-TR" dirty="0"/>
              <a:t>Resmi makamlarca düzenlenen kaza zaptı/tutanak,</a:t>
            </a:r>
          </a:p>
          <a:p>
            <a:pPr lvl="1"/>
            <a:r>
              <a:rPr lang="tr-TR" dirty="0"/>
              <a:t>Yangın hadisesi ise itfaiye raporu,</a:t>
            </a:r>
          </a:p>
          <a:p>
            <a:pPr lvl="1"/>
            <a:r>
              <a:rPr lang="tr-TR" dirty="0"/>
              <a:t>Yangın hadisesi ise Savcılık iddianamesi ve/veya takipsizlik kararı,</a:t>
            </a:r>
          </a:p>
          <a:p>
            <a:pPr lvl="1"/>
            <a:r>
              <a:rPr lang="tr-TR" dirty="0"/>
              <a:t>Hasarı gösterir fotoğraflar,</a:t>
            </a:r>
          </a:p>
          <a:p>
            <a:pPr lvl="1"/>
            <a:r>
              <a:rPr lang="tr-TR" dirty="0"/>
              <a:t>Karayolu taşımalarında aracın ruhsat fotokopisi, şoförün sürücü belgesi,</a:t>
            </a:r>
          </a:p>
          <a:p>
            <a:pPr lvl="1"/>
            <a:r>
              <a:rPr lang="tr-TR" dirty="0"/>
              <a:t>Karayolu taşımalarında mevcut ise nakliye sözleşmesi</a:t>
            </a:r>
            <a:r>
              <a:rPr lang="tr-TR" dirty="0" smtClean="0"/>
              <a:t>,</a:t>
            </a:r>
            <a:endParaRPr lang="tr-TR" sz="5200" dirty="0"/>
          </a:p>
          <a:p>
            <a:pPr lvl="1"/>
            <a:r>
              <a:rPr lang="tr-TR" dirty="0"/>
              <a:t>Hasarlı emtianın onarımına ilişkin fatura, dekont, vb.</a:t>
            </a:r>
          </a:p>
          <a:p>
            <a:pPr lvl="1"/>
            <a:r>
              <a:rPr lang="tr-TR" dirty="0" err="1"/>
              <a:t>Packing</a:t>
            </a:r>
            <a:r>
              <a:rPr lang="tr-TR" dirty="0"/>
              <a:t> </a:t>
            </a:r>
            <a:r>
              <a:rPr lang="tr-TR" dirty="0" err="1"/>
              <a:t>list</a:t>
            </a:r>
            <a:r>
              <a:rPr lang="tr-TR" dirty="0"/>
              <a:t>,</a:t>
            </a:r>
          </a:p>
          <a:p>
            <a:pPr lvl="1"/>
            <a:r>
              <a:rPr lang="tr-TR" dirty="0"/>
              <a:t>Hasar kayıtlı konşimento ve/veya taşıyıcı firma yetkililerinin/şoförün imzasını havi hasar tutanağı,</a:t>
            </a:r>
          </a:p>
          <a:p>
            <a:endParaRPr lang="tr-TR" dirty="0"/>
          </a:p>
        </p:txBody>
      </p:sp>
    </p:spTree>
    <p:extLst>
      <p:ext uri="{BB962C8B-B14F-4D97-AF65-F5344CB8AC3E}">
        <p14:creationId xmlns:p14="http://schemas.microsoft.com/office/powerpoint/2010/main" val="151181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pPr lvl="1"/>
            <a:r>
              <a:rPr lang="tr-TR" dirty="0"/>
              <a:t>Taşıyıcının kusurundan meydana gelen hadiselerde taşıyıcıya yazılan protesto mektubu,</a:t>
            </a:r>
          </a:p>
          <a:p>
            <a:pPr lvl="1"/>
            <a:r>
              <a:rPr lang="tr-TR" dirty="0"/>
              <a:t>Gümrük giriş beyannamesi,</a:t>
            </a:r>
          </a:p>
          <a:p>
            <a:pPr lvl="1"/>
            <a:r>
              <a:rPr lang="tr-TR" dirty="0"/>
              <a:t>Çetele defteri,</a:t>
            </a:r>
          </a:p>
          <a:p>
            <a:pPr lvl="1"/>
            <a:r>
              <a:rPr lang="tr-TR" dirty="0"/>
              <a:t>Koli bazında noksanlık ise müfrez ordino aslı,</a:t>
            </a:r>
          </a:p>
          <a:p>
            <a:pPr lvl="1"/>
            <a:r>
              <a:rPr lang="tr-TR" dirty="0"/>
              <a:t>Yükleme limanı </a:t>
            </a:r>
            <a:r>
              <a:rPr lang="tr-TR" dirty="0" err="1"/>
              <a:t>survey</a:t>
            </a:r>
            <a:r>
              <a:rPr lang="tr-TR" dirty="0"/>
              <a:t> raporu,</a:t>
            </a:r>
          </a:p>
          <a:p>
            <a:pPr lvl="1"/>
            <a:r>
              <a:rPr lang="tr-TR" dirty="0"/>
              <a:t>Boşaltma limanı </a:t>
            </a:r>
            <a:r>
              <a:rPr lang="tr-TR" dirty="0" err="1"/>
              <a:t>survey</a:t>
            </a:r>
            <a:r>
              <a:rPr lang="tr-TR" dirty="0"/>
              <a:t> raporu,</a:t>
            </a:r>
          </a:p>
          <a:p>
            <a:pPr lvl="1"/>
            <a:r>
              <a:rPr lang="tr-TR" dirty="0"/>
              <a:t>Kısmi çalınma hadiselerinde ifade ve görgü tespit tutanağı,</a:t>
            </a:r>
          </a:p>
          <a:p>
            <a:pPr lvl="1"/>
            <a:r>
              <a:rPr lang="tr-TR" dirty="0"/>
              <a:t>Kısmi çalınma hadiselerinde Emniyet müdürlüğünden alınacak faillerin ve çalıntı emtianın bulunup bulunamadığına dair yazı,</a:t>
            </a:r>
          </a:p>
          <a:p>
            <a:pPr lvl="1"/>
            <a:r>
              <a:rPr lang="tr-TR" dirty="0"/>
              <a:t>Tamamen çalınma halinde emtia menfaattarı tarafından Cumhuriyet Savcılığı’na verilen şikayet dilekçesi,</a:t>
            </a:r>
          </a:p>
          <a:p>
            <a:pPr lvl="1"/>
            <a:r>
              <a:rPr lang="tr-TR" dirty="0"/>
              <a:t>Tamamen çalınma hadiselerinde makul bir sürenin geçmesinden sonra (1 ay) faillerin ve çalıntı emtianın bulunup bulunamadığına dair Cumhuriyet Savcılığı’ndan alınacak yazı</a:t>
            </a:r>
          </a:p>
          <a:p>
            <a:endParaRPr lang="tr-TR" dirty="0"/>
          </a:p>
        </p:txBody>
      </p:sp>
    </p:spTree>
    <p:extLst>
      <p:ext uri="{BB962C8B-B14F-4D97-AF65-F5344CB8AC3E}">
        <p14:creationId xmlns:p14="http://schemas.microsoft.com/office/powerpoint/2010/main" val="147299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Taşıyıcı Mali Sorumluluk Sigortasında Rizikonun Gerçekleşmesi Halinde Sigortalının </a:t>
            </a:r>
            <a:r>
              <a:rPr lang="tr-TR" b="1" dirty="0" smtClean="0"/>
              <a:t>Yükümlülükleri</a:t>
            </a:r>
            <a:endParaRPr lang="tr-TR" dirty="0"/>
          </a:p>
        </p:txBody>
      </p:sp>
      <p:sp>
        <p:nvSpPr>
          <p:cNvPr id="3" name="İçerik Yer Tutucusu 2"/>
          <p:cNvSpPr>
            <a:spLocks noGrp="1"/>
          </p:cNvSpPr>
          <p:nvPr>
            <p:ph idx="1"/>
          </p:nvPr>
        </p:nvSpPr>
        <p:spPr/>
        <p:txBody>
          <a:bodyPr>
            <a:normAutofit fontScale="62500" lnSpcReduction="20000"/>
          </a:bodyPr>
          <a:lstStyle/>
          <a:p>
            <a:r>
              <a:rPr lang="tr-TR" dirty="0"/>
              <a:t>Sigortalı taşıma konusu emtiada meydana gelen hasarın artmaması için gerekli olan tüm tedbirleri almakla mükelleftir.</a:t>
            </a:r>
          </a:p>
          <a:p>
            <a:r>
              <a:rPr lang="tr-TR" dirty="0"/>
              <a:t>Sigortacının görevlendirdiği kişi ya da kişilere irsaliye veya yükleme fişlerinin ciltlerini inceleme imkanını vermek zorundadır.</a:t>
            </a:r>
          </a:p>
          <a:p>
            <a:r>
              <a:rPr lang="tr-TR" dirty="0"/>
              <a:t>Sorumlu üçüncü kişilere karşı rücu haklarını korumak üzere, bütün önlemleri zamanında almak ve gerekli işlemleri yapmaya sigortalı yükümlüdür.</a:t>
            </a:r>
          </a:p>
          <a:p>
            <a:r>
              <a:rPr lang="tr-TR" dirty="0"/>
              <a:t>Sigortalı bu maddede sayılan yükümlülükleri yerine getirmez ve bunun sonucu zarar miktarında bir artış olursa bu kısım sigortacının ödeyeceği tazminattan indirilir.</a:t>
            </a:r>
          </a:p>
          <a:p>
            <a:r>
              <a:rPr lang="tr-TR" dirty="0"/>
              <a:t>Ayrıca, kiralık araçlarla yapılan taşımalarda sigortalı sevkiyat başlamadan önce aracın tescil ve trafik belgesi ve araç şoförünün ehliyetname fotokopilerini temin etmek ve bilahare kaza ve komple çalınma vukuunda Sigortacıya tevdi etmekle mükelleftir. Aksi halde sigorta konusu mallar üzerinde hiçbir hasar işlemi yapılmayacak ve Sigortacının tazminat ödeme yükümlülüğü ortadan kalkacaktır.</a:t>
            </a:r>
          </a:p>
          <a:p>
            <a:endParaRPr lang="tr-TR" dirty="0"/>
          </a:p>
        </p:txBody>
      </p:sp>
    </p:spTree>
    <p:extLst>
      <p:ext uri="{BB962C8B-B14F-4D97-AF65-F5344CB8AC3E}">
        <p14:creationId xmlns:p14="http://schemas.microsoft.com/office/powerpoint/2010/main" val="93235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Hasar Halinde Sigorta Şirketine İletilmesi Gereken </a:t>
            </a:r>
            <a:r>
              <a:rPr lang="tr-TR" b="1" dirty="0" smtClean="0"/>
              <a:t>Belgeler</a:t>
            </a:r>
            <a:endParaRPr lang="tr-TR" dirty="0"/>
          </a:p>
        </p:txBody>
      </p:sp>
      <p:sp>
        <p:nvSpPr>
          <p:cNvPr id="3" name="İçerik Yer Tutucusu 2"/>
          <p:cNvSpPr>
            <a:spLocks noGrp="1"/>
          </p:cNvSpPr>
          <p:nvPr>
            <p:ph idx="1"/>
          </p:nvPr>
        </p:nvSpPr>
        <p:spPr/>
        <p:txBody>
          <a:bodyPr>
            <a:normAutofit fontScale="40000" lnSpcReduction="20000"/>
          </a:bodyPr>
          <a:lstStyle/>
          <a:p>
            <a:r>
              <a:rPr lang="tr-TR" dirty="0"/>
              <a:t>Toplu Taşıma İrsaliyesi</a:t>
            </a:r>
          </a:p>
          <a:p>
            <a:r>
              <a:rPr lang="tr-TR" dirty="0"/>
              <a:t>Ambar Teslim Fişi</a:t>
            </a:r>
          </a:p>
          <a:p>
            <a:r>
              <a:rPr lang="tr-TR" dirty="0"/>
              <a:t>Araçta taşınan ve hasar gören emtiaya ilişkin faturalar</a:t>
            </a:r>
          </a:p>
          <a:p>
            <a:r>
              <a:rPr lang="tr-TR" dirty="0"/>
              <a:t>Resmi makamlarca düzenlenen tutanak/zabıt</a:t>
            </a:r>
          </a:p>
          <a:p>
            <a:r>
              <a:rPr lang="tr-TR" dirty="0"/>
              <a:t>Aracın tescil belgesi sureti</a:t>
            </a:r>
          </a:p>
          <a:p>
            <a:r>
              <a:rPr lang="tr-TR" dirty="0"/>
              <a:t>Aracı kullanan şoförün sürücü belgesi sureti</a:t>
            </a:r>
          </a:p>
          <a:p>
            <a:r>
              <a:rPr lang="tr-TR" dirty="0"/>
              <a:t>Hasar gören emtia menfaattarları tarafından sigortalı taşıyıcı adına düzenlenen iade fatura veya taşıyıcının söz konusu hasarı karşıladığını belirten ibra,</a:t>
            </a:r>
          </a:p>
          <a:p>
            <a:r>
              <a:rPr lang="tr-TR" dirty="0"/>
              <a:t>Hasarlı emtianın onarımı halinde sigortalı taşıyıcı adına düzenlenmiş onarım faturası</a:t>
            </a:r>
          </a:p>
          <a:p>
            <a:r>
              <a:rPr lang="tr-TR" dirty="0"/>
              <a:t>Hasarın ne zaman nerede ve ne şekilde meydana geldiğine dair şoförün imzasını havi tutanak</a:t>
            </a:r>
          </a:p>
          <a:p>
            <a:r>
              <a:rPr lang="tr-TR" dirty="0"/>
              <a:t>Hasarlı emtiayı gösterir fotoğraflar,</a:t>
            </a:r>
          </a:p>
          <a:p>
            <a:r>
              <a:rPr lang="tr-TR" dirty="0"/>
              <a:t>Yangın hadisesi ise itfaiye raporu</a:t>
            </a:r>
          </a:p>
          <a:p>
            <a:r>
              <a:rPr lang="tr-TR" dirty="0"/>
              <a:t>Yangın hadisesi ise savcılık iddianamesi ve/veya takipsizlik kararı</a:t>
            </a:r>
          </a:p>
          <a:p>
            <a:r>
              <a:rPr lang="tr-TR" dirty="0"/>
              <a:t>Kısmi çalınma hadiselerinde ifade ve görgü </a:t>
            </a:r>
            <a:r>
              <a:rPr lang="tr-TR" dirty="0" err="1"/>
              <a:t>tesbit</a:t>
            </a:r>
            <a:r>
              <a:rPr lang="tr-TR" dirty="0"/>
              <a:t> tutanağı</a:t>
            </a:r>
          </a:p>
          <a:p>
            <a:r>
              <a:rPr lang="tr-TR" dirty="0"/>
              <a:t>Kısmi çalınma hadiselerinde emniyet müdürlüğünden alınacak faillerin ve çalıntı emtianın bulunup bulunamadığına dair yazı</a:t>
            </a:r>
          </a:p>
          <a:p>
            <a:r>
              <a:rPr lang="tr-TR" dirty="0"/>
              <a:t>Hırsızlık hadiselerinde hadiseye konu aracın sigortalının kendi aracı veya istihdam ettiği </a:t>
            </a:r>
            <a:r>
              <a:rPr lang="tr-TR" dirty="0" err="1"/>
              <a:t>şöförlerin</a:t>
            </a:r>
            <a:r>
              <a:rPr lang="tr-TR" dirty="0"/>
              <a:t> kullandığı araç olup olmadığı hususunun belgelendirilmesi</a:t>
            </a:r>
          </a:p>
          <a:p>
            <a:r>
              <a:rPr lang="tr-TR" dirty="0"/>
              <a:t>Tamamen	çalınma	halinde	emtia	menfaattarı	tarafından	Cumhuriyet Savcılığına verilen şikayet dilekçesi</a:t>
            </a:r>
          </a:p>
          <a:p>
            <a:r>
              <a:rPr lang="tr-TR" dirty="0"/>
              <a:t>Tamamen çalınma hadiselerinde makul bir sürenin geçmesinden sonra (1 ay) faillerin ve çalıntı emtianın bulunup bulunamadığına dair Cumhuriyet Savcılığı’ndan alınacak yazı</a:t>
            </a:r>
          </a:p>
          <a:p>
            <a:r>
              <a:rPr lang="tr-TR" dirty="0"/>
              <a:t>Primlerin poliçede belirtilen ödeme planına uygun olarak ödendiğini tevsik eden makbuzlar</a:t>
            </a:r>
          </a:p>
          <a:p>
            <a:endParaRPr lang="tr-TR" dirty="0"/>
          </a:p>
        </p:txBody>
      </p:sp>
    </p:spTree>
    <p:extLst>
      <p:ext uri="{BB962C8B-B14F-4D97-AF65-F5344CB8AC3E}">
        <p14:creationId xmlns:p14="http://schemas.microsoft.com/office/powerpoint/2010/main" val="291518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CMR Sigortasında Rizikonun Gerçekleşmesi Halinde Sigortalının </a:t>
            </a:r>
            <a:r>
              <a:rPr lang="tr-TR" b="1" dirty="0" smtClean="0"/>
              <a:t>Yükümlülükleri</a:t>
            </a:r>
            <a:endParaRPr lang="tr-TR" dirty="0"/>
          </a:p>
        </p:txBody>
      </p:sp>
      <p:sp>
        <p:nvSpPr>
          <p:cNvPr id="3" name="İçerik Yer Tutucusu 2"/>
          <p:cNvSpPr>
            <a:spLocks noGrp="1"/>
          </p:cNvSpPr>
          <p:nvPr>
            <p:ph idx="1"/>
          </p:nvPr>
        </p:nvSpPr>
        <p:spPr>
          <a:xfrm>
            <a:off x="457200" y="1600200"/>
            <a:ext cx="8229600" cy="4997152"/>
          </a:xfrm>
        </p:spPr>
        <p:txBody>
          <a:bodyPr>
            <a:normAutofit fontScale="62500" lnSpcReduction="20000"/>
          </a:bodyPr>
          <a:lstStyle/>
          <a:p>
            <a:pPr lvl="1"/>
            <a:r>
              <a:rPr lang="tr-TR" dirty="0"/>
              <a:t>Tazminat talebine yol açabilecek ve teminat kapsamına giren her bir olayı, olaydan haberdar olduktan sonra en geç 7 gün içinde sigortacıya veya acentesine yazı ile bildirmekle mükelleftir.</a:t>
            </a:r>
          </a:p>
          <a:p>
            <a:pPr lvl="1"/>
            <a:r>
              <a:rPr lang="tr-TR" dirty="0"/>
              <a:t>Hasarın önlenmesi ve/veya azaltılması için gerekli olan tüm tedbirleri almakla mükelleftir.</a:t>
            </a:r>
          </a:p>
          <a:p>
            <a:pPr lvl="1"/>
            <a:r>
              <a:rPr lang="tr-TR" dirty="0"/>
              <a:t>Sigortacının ihtiyaç duyacağı tüm bilgileri verecek ve talimatlarına uyacaktır.</a:t>
            </a:r>
          </a:p>
          <a:p>
            <a:pPr lvl="1"/>
            <a:r>
              <a:rPr lang="tr-TR" dirty="0"/>
              <a:t>Her bir trafik kazasını, hırsızlık olayını veya yangın hasarını en yakın polis merkezine bildirecektir.</a:t>
            </a:r>
          </a:p>
          <a:p>
            <a:pPr lvl="1"/>
            <a:r>
              <a:rPr lang="tr-TR" dirty="0"/>
              <a:t>Sigortacının onayını almaksızın hiçbir tazminat talebini kabul etmeyecek, ödemeyecek veya reddetmeyecektir.</a:t>
            </a:r>
          </a:p>
          <a:p>
            <a:pPr lvl="1"/>
            <a:r>
              <a:rPr lang="tr-TR" dirty="0"/>
              <a:t>İleri sürülen herhangi bir tazminat talebi ile ilgili olarak dava açıldığında veya mahkemeden başka bir resmi </a:t>
            </a:r>
            <a:r>
              <a:rPr lang="tr-TR" dirty="0" err="1"/>
              <a:t>mercii’ye</a:t>
            </a:r>
            <a:r>
              <a:rPr lang="tr-TR" dirty="0"/>
              <a:t> başvurulduğunda </a:t>
            </a:r>
            <a:r>
              <a:rPr lang="tr-TR" dirty="0" err="1"/>
              <a:t>Sigortacı’ya</a:t>
            </a:r>
            <a:r>
              <a:rPr lang="tr-TR" dirty="0"/>
              <a:t> derhal bilgi verecektir.</a:t>
            </a:r>
          </a:p>
          <a:p>
            <a:pPr lvl="1"/>
            <a:r>
              <a:rPr lang="tr-TR" dirty="0"/>
              <a:t>Sigortacının talebi üzerine tazminat isteminde bulunan tarafla davalaşacak ve gerektiğinde davanın yürütülmesini </a:t>
            </a:r>
            <a:r>
              <a:rPr lang="tr-TR" dirty="0" err="1"/>
              <a:t>teminen</a:t>
            </a:r>
            <a:r>
              <a:rPr lang="tr-TR" dirty="0"/>
              <a:t> vekaletini Sigortacıya verecektir.</a:t>
            </a:r>
          </a:p>
          <a:p>
            <a:pPr lvl="1"/>
            <a:r>
              <a:rPr lang="tr-TR" dirty="0"/>
              <a:t>Sigortalının bizzat kendisinin, kanuni temsilcisinin, sigortalı adına hareket eden yetkili kişilerin, münferit şube yöneticilerinin veya sigortalının yardımcı personelinin yukarıda belirtilen yükümlülüklerin herhangi birini yerine getirmemeleri halinde Sigortacının tazminat ödeme yükümlülüğü ortadan kalkacaktır.</a:t>
            </a:r>
          </a:p>
          <a:p>
            <a:endParaRPr lang="tr-TR" dirty="0"/>
          </a:p>
        </p:txBody>
      </p:sp>
    </p:spTree>
    <p:extLst>
      <p:ext uri="{BB962C8B-B14F-4D97-AF65-F5344CB8AC3E}">
        <p14:creationId xmlns:p14="http://schemas.microsoft.com/office/powerpoint/2010/main" val="94592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Hasar Halinde Sigorta Şirketine İletilmesi Gereken </a:t>
            </a:r>
            <a:r>
              <a:rPr lang="tr-TR" b="1" dirty="0" smtClean="0"/>
              <a:t>Belgeler</a:t>
            </a:r>
            <a:endParaRPr lang="tr-TR" dirty="0"/>
          </a:p>
        </p:txBody>
      </p:sp>
      <p:sp>
        <p:nvSpPr>
          <p:cNvPr id="3" name="İçerik Yer Tutucusu 2"/>
          <p:cNvSpPr>
            <a:spLocks noGrp="1"/>
          </p:cNvSpPr>
          <p:nvPr>
            <p:ph idx="1"/>
          </p:nvPr>
        </p:nvSpPr>
        <p:spPr/>
        <p:txBody>
          <a:bodyPr>
            <a:normAutofit fontScale="62500" lnSpcReduction="20000"/>
          </a:bodyPr>
          <a:lstStyle/>
          <a:p>
            <a:pPr>
              <a:buFont typeface="Wingdings" panose="05000000000000000000" pitchFamily="2" charset="2"/>
              <a:buChar char="Ø"/>
            </a:pPr>
            <a:r>
              <a:rPr lang="tr-TR" dirty="0" smtClean="0"/>
              <a:t>Hasar </a:t>
            </a:r>
            <a:r>
              <a:rPr lang="tr-TR" dirty="0"/>
              <a:t>kayıtlı konşimento aslı veya sureti</a:t>
            </a:r>
          </a:p>
          <a:p>
            <a:pPr>
              <a:buFont typeface="Wingdings" panose="05000000000000000000" pitchFamily="2" charset="2"/>
              <a:buChar char="Ø"/>
            </a:pPr>
            <a:r>
              <a:rPr lang="tr-TR" dirty="0" smtClean="0"/>
              <a:t>Hasar </a:t>
            </a:r>
            <a:r>
              <a:rPr lang="tr-TR" dirty="0"/>
              <a:t>konusu emtianın faturası</a:t>
            </a:r>
          </a:p>
          <a:p>
            <a:pPr>
              <a:buFont typeface="Wingdings" panose="05000000000000000000" pitchFamily="2" charset="2"/>
              <a:buChar char="Ø"/>
            </a:pPr>
            <a:r>
              <a:rPr lang="tr-TR" dirty="0" smtClean="0"/>
              <a:t>Aracın </a:t>
            </a:r>
            <a:r>
              <a:rPr lang="tr-TR" dirty="0"/>
              <a:t>tescil belgesi sureti</a:t>
            </a:r>
          </a:p>
          <a:p>
            <a:pPr>
              <a:buFont typeface="Wingdings" panose="05000000000000000000" pitchFamily="2" charset="2"/>
              <a:buChar char="Ø"/>
            </a:pPr>
            <a:r>
              <a:rPr lang="tr-TR" dirty="0" smtClean="0"/>
              <a:t>Sürücü </a:t>
            </a:r>
            <a:r>
              <a:rPr lang="tr-TR" dirty="0"/>
              <a:t>belgesi sureti</a:t>
            </a:r>
          </a:p>
          <a:p>
            <a:pPr>
              <a:buFont typeface="Wingdings" panose="05000000000000000000" pitchFamily="2" charset="2"/>
              <a:buChar char="Ø"/>
            </a:pPr>
            <a:r>
              <a:rPr lang="tr-TR" dirty="0" smtClean="0"/>
              <a:t>Tır </a:t>
            </a:r>
            <a:r>
              <a:rPr lang="tr-TR" dirty="0"/>
              <a:t>karnesi</a:t>
            </a:r>
          </a:p>
          <a:p>
            <a:pPr>
              <a:buFont typeface="Wingdings" panose="05000000000000000000" pitchFamily="2" charset="2"/>
              <a:buChar char="Ø"/>
            </a:pPr>
            <a:r>
              <a:rPr lang="tr-TR" dirty="0" smtClean="0"/>
              <a:t>Alıcı </a:t>
            </a:r>
            <a:r>
              <a:rPr lang="tr-TR" dirty="0"/>
              <a:t>veya satıcı firma tarafından sigortalıya yöneltilen kuruşlandırılmış tazminat talep yazısı</a:t>
            </a:r>
          </a:p>
          <a:p>
            <a:pPr>
              <a:buFont typeface="Wingdings" panose="05000000000000000000" pitchFamily="2" charset="2"/>
              <a:buChar char="Ø"/>
            </a:pPr>
            <a:r>
              <a:rPr lang="tr-TR" dirty="0" smtClean="0"/>
              <a:t>Alıcı </a:t>
            </a:r>
            <a:r>
              <a:rPr lang="tr-TR" dirty="0"/>
              <a:t>veya satıcı firma tarafından emtia nakliyat sigortası yaptırılıp yaptırılmadığı hakkında bilgi</a:t>
            </a:r>
          </a:p>
          <a:p>
            <a:pPr>
              <a:buFont typeface="Wingdings" panose="05000000000000000000" pitchFamily="2" charset="2"/>
              <a:buChar char="Ø"/>
            </a:pPr>
            <a:r>
              <a:rPr lang="tr-TR" dirty="0" smtClean="0"/>
              <a:t>Emtia nakliyat   </a:t>
            </a:r>
            <a:r>
              <a:rPr lang="tr-TR" dirty="0"/>
              <a:t>sigortacısının	mevcut	olması	halinde,   </a:t>
            </a:r>
            <a:r>
              <a:rPr lang="tr-TR" dirty="0" smtClean="0"/>
              <a:t>emtia nakliyat </a:t>
            </a:r>
            <a:r>
              <a:rPr lang="tr-TR" dirty="0"/>
              <a:t>sigortacısının sigortalıya yönelttiği rücu talebi</a:t>
            </a:r>
          </a:p>
          <a:p>
            <a:pPr>
              <a:buFont typeface="Wingdings" panose="05000000000000000000" pitchFamily="2" charset="2"/>
              <a:buChar char="Ø"/>
            </a:pPr>
            <a:r>
              <a:rPr lang="tr-TR" dirty="0" smtClean="0"/>
              <a:t>Hasarın </a:t>
            </a:r>
            <a:r>
              <a:rPr lang="tr-TR" dirty="0"/>
              <a:t>ne zaman nerede ve ne şekilde meydana geldiğine dair şoför beyanı</a:t>
            </a:r>
          </a:p>
          <a:p>
            <a:pPr>
              <a:buFont typeface="Wingdings" panose="05000000000000000000" pitchFamily="2" charset="2"/>
              <a:buChar char="Ø"/>
            </a:pPr>
            <a:r>
              <a:rPr lang="tr-TR" dirty="0" smtClean="0"/>
              <a:t>Alıcı </a:t>
            </a:r>
            <a:r>
              <a:rPr lang="tr-TR" dirty="0"/>
              <a:t>firma yetkilileri ile tanzim edilen şoförün imzasını havi hasar tutanağı,</a:t>
            </a:r>
          </a:p>
          <a:p>
            <a:endParaRPr lang="tr-TR" dirty="0"/>
          </a:p>
        </p:txBody>
      </p:sp>
    </p:spTree>
    <p:extLst>
      <p:ext uri="{BB962C8B-B14F-4D97-AF65-F5344CB8AC3E}">
        <p14:creationId xmlns:p14="http://schemas.microsoft.com/office/powerpoint/2010/main" val="100633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4781128"/>
          </a:xfrm>
        </p:spPr>
        <p:txBody>
          <a:bodyPr>
            <a:normAutofit fontScale="55000" lnSpcReduction="20000"/>
          </a:bodyPr>
          <a:lstStyle/>
          <a:p>
            <a:pPr>
              <a:buFont typeface="Wingdings" panose="05000000000000000000" pitchFamily="2" charset="2"/>
              <a:buChar char="Ø"/>
            </a:pPr>
            <a:r>
              <a:rPr lang="tr-TR" dirty="0" smtClean="0"/>
              <a:t>Hasarlı </a:t>
            </a:r>
            <a:r>
              <a:rPr lang="tr-TR" dirty="0"/>
              <a:t>emtianın durumunu gösterir fotoğraf,</a:t>
            </a:r>
          </a:p>
          <a:p>
            <a:pPr>
              <a:buFont typeface="Wingdings" panose="05000000000000000000" pitchFamily="2" charset="2"/>
              <a:buChar char="Ø"/>
            </a:pPr>
            <a:r>
              <a:rPr lang="tr-TR" dirty="0" smtClean="0"/>
              <a:t>Gümrük </a:t>
            </a:r>
            <a:r>
              <a:rPr lang="tr-TR" dirty="0"/>
              <a:t>rezerv </a:t>
            </a:r>
            <a:r>
              <a:rPr lang="tr-TR" dirty="0" smtClean="0"/>
              <a:t>zaptı</a:t>
            </a:r>
            <a:endParaRPr lang="tr-TR" dirty="0"/>
          </a:p>
          <a:p>
            <a:pPr>
              <a:buFont typeface="Wingdings" panose="05000000000000000000" pitchFamily="2" charset="2"/>
              <a:buChar char="Ø"/>
            </a:pPr>
            <a:r>
              <a:rPr lang="tr-TR" dirty="0" smtClean="0"/>
              <a:t>Gümrük </a:t>
            </a:r>
            <a:r>
              <a:rPr lang="tr-TR" dirty="0"/>
              <a:t>giriş beyannamesi</a:t>
            </a:r>
          </a:p>
          <a:p>
            <a:pPr>
              <a:buFont typeface="Wingdings" panose="05000000000000000000" pitchFamily="2" charset="2"/>
              <a:buChar char="Ø"/>
            </a:pPr>
            <a:r>
              <a:rPr lang="tr-TR" dirty="0" err="1" smtClean="0"/>
              <a:t>Packing</a:t>
            </a:r>
            <a:r>
              <a:rPr lang="tr-TR" dirty="0" smtClean="0"/>
              <a:t> </a:t>
            </a:r>
            <a:r>
              <a:rPr lang="tr-TR" dirty="0" err="1"/>
              <a:t>list</a:t>
            </a:r>
            <a:endParaRPr lang="tr-TR" dirty="0"/>
          </a:p>
          <a:p>
            <a:pPr>
              <a:buFont typeface="Wingdings" panose="05000000000000000000" pitchFamily="2" charset="2"/>
              <a:buChar char="Ø"/>
            </a:pPr>
            <a:r>
              <a:rPr lang="tr-TR" dirty="0" smtClean="0"/>
              <a:t>Hatalı </a:t>
            </a:r>
            <a:r>
              <a:rPr lang="tr-TR" dirty="0"/>
              <a:t>yükleme nedeniyle meydana gelen hasarlarda yüklemenin kimin tarafından yapıldığı hususunda bilgi, eğer gönderici firma tarafından yapıldı  ise şoförün hatalı yüklemeyle ilgili gönderici firmaya verdiği not veya konşimentoya düşülen </a:t>
            </a:r>
            <a:r>
              <a:rPr lang="tr-TR" dirty="0" err="1"/>
              <a:t>itirazi</a:t>
            </a:r>
            <a:r>
              <a:rPr lang="tr-TR" dirty="0"/>
              <a:t> kayıt</a:t>
            </a:r>
          </a:p>
          <a:p>
            <a:pPr>
              <a:buFont typeface="Wingdings" panose="05000000000000000000" pitchFamily="2" charset="2"/>
              <a:buChar char="Ø"/>
            </a:pPr>
            <a:r>
              <a:rPr lang="tr-TR" dirty="0" smtClean="0"/>
              <a:t>Yükleme </a:t>
            </a:r>
            <a:r>
              <a:rPr lang="tr-TR" dirty="0"/>
              <a:t>gönderici firma tarafından yapıldı ise bu hususu tevsik eden belge ve firmanın teyit yazısı</a:t>
            </a:r>
          </a:p>
          <a:p>
            <a:pPr>
              <a:buFont typeface="Wingdings" panose="05000000000000000000" pitchFamily="2" charset="2"/>
              <a:buChar char="Ø"/>
            </a:pPr>
            <a:r>
              <a:rPr lang="tr-TR" dirty="0" smtClean="0"/>
              <a:t>Resmi </a:t>
            </a:r>
            <a:r>
              <a:rPr lang="tr-TR" dirty="0"/>
              <a:t>makamlar tarafından düzenlenen trafik kaza zaptı veya tutanağı</a:t>
            </a:r>
          </a:p>
          <a:p>
            <a:pPr>
              <a:buFont typeface="Wingdings" panose="05000000000000000000" pitchFamily="2" charset="2"/>
              <a:buChar char="Ø"/>
            </a:pPr>
            <a:r>
              <a:rPr lang="tr-TR" dirty="0" smtClean="0"/>
              <a:t>Yangın </a:t>
            </a:r>
            <a:r>
              <a:rPr lang="tr-TR" dirty="0"/>
              <a:t>hadisesi ise itfaiye raporu</a:t>
            </a:r>
          </a:p>
          <a:p>
            <a:pPr>
              <a:buFont typeface="Wingdings" panose="05000000000000000000" pitchFamily="2" charset="2"/>
              <a:buChar char="Ø"/>
            </a:pPr>
            <a:r>
              <a:rPr lang="tr-TR" dirty="0" smtClean="0"/>
              <a:t>Yangın </a:t>
            </a:r>
            <a:r>
              <a:rPr lang="tr-TR" dirty="0"/>
              <a:t>hadisesi Türkiye sınırları içerisinde meydana gelmiş ise savcılık iddianamesi ve/veya takipsizlik kararı</a:t>
            </a:r>
          </a:p>
          <a:p>
            <a:pPr>
              <a:buFont typeface="Wingdings" panose="05000000000000000000" pitchFamily="2" charset="2"/>
              <a:buChar char="Ø"/>
            </a:pPr>
            <a:r>
              <a:rPr lang="tr-TR" dirty="0" smtClean="0"/>
              <a:t>Hırsızlık </a:t>
            </a:r>
            <a:r>
              <a:rPr lang="tr-TR" dirty="0"/>
              <a:t>hadiselerinde resmi makamlar tarafından tanzim edilen zabıt</a:t>
            </a:r>
          </a:p>
          <a:p>
            <a:pPr>
              <a:buFont typeface="Wingdings" panose="05000000000000000000" pitchFamily="2" charset="2"/>
              <a:buChar char="Ø"/>
            </a:pPr>
            <a:r>
              <a:rPr lang="tr-TR" dirty="0" smtClean="0"/>
              <a:t>Araçta </a:t>
            </a:r>
            <a:r>
              <a:rPr lang="tr-TR" dirty="0"/>
              <a:t>alarm tertibatının mevcut olup olmadığı hakkında bilgi</a:t>
            </a:r>
          </a:p>
          <a:p>
            <a:pPr>
              <a:buFont typeface="Wingdings" panose="05000000000000000000" pitchFamily="2" charset="2"/>
              <a:buChar char="Ø"/>
            </a:pPr>
            <a:r>
              <a:rPr lang="tr-TR" dirty="0" smtClean="0"/>
              <a:t>Primlerin </a:t>
            </a:r>
            <a:r>
              <a:rPr lang="tr-TR" dirty="0"/>
              <a:t>poliçede belirtilen ödeme planına uygun olarak ödendiğini tevsik eden </a:t>
            </a:r>
            <a:r>
              <a:rPr lang="tr-TR" dirty="0" smtClean="0"/>
              <a:t>makbuzlar</a:t>
            </a:r>
            <a:endParaRPr lang="tr-TR" dirty="0"/>
          </a:p>
        </p:txBody>
      </p:sp>
    </p:spTree>
    <p:extLst>
      <p:ext uri="{BB962C8B-B14F-4D97-AF65-F5344CB8AC3E}">
        <p14:creationId xmlns:p14="http://schemas.microsoft.com/office/powerpoint/2010/main" val="32447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Kıymet Nakliyat Sigortasında Rizikonun Gerçekleşmesi Halinde Tarafların Yetki Ve </a:t>
            </a:r>
            <a:r>
              <a:rPr lang="tr-TR" b="1" dirty="0" smtClean="0"/>
              <a:t>Yükümlülükleri</a:t>
            </a:r>
            <a:endParaRPr lang="tr-TR" dirty="0"/>
          </a:p>
        </p:txBody>
      </p:sp>
      <p:sp>
        <p:nvSpPr>
          <p:cNvPr id="3" name="İçerik Yer Tutucusu 2"/>
          <p:cNvSpPr>
            <a:spLocks noGrp="1"/>
          </p:cNvSpPr>
          <p:nvPr>
            <p:ph idx="1"/>
          </p:nvPr>
        </p:nvSpPr>
        <p:spPr>
          <a:xfrm>
            <a:off x="457200" y="1600200"/>
            <a:ext cx="8229600" cy="4709120"/>
          </a:xfrm>
        </p:spPr>
        <p:txBody>
          <a:bodyPr>
            <a:normAutofit fontScale="70000" lnSpcReduction="20000"/>
          </a:bodyPr>
          <a:lstStyle/>
          <a:p>
            <a:r>
              <a:rPr lang="tr-TR" dirty="0"/>
              <a:t>Riziko gerçekleştikten sonra, tarafların bütün hakları saklı kalmak koşulu ile her türlü koruma önlemlerini almaya veya bunların alınmasını istemeye, gözetmeye veya bunlara girişmeye yahut başlamaya sigortalı ve sigorta ettiren zorunlu, sigortacıda yetkilidir</a:t>
            </a:r>
            <a:r>
              <a:rPr lang="tr-TR" dirty="0" smtClean="0"/>
              <a:t>.</a:t>
            </a:r>
          </a:p>
          <a:p>
            <a:r>
              <a:rPr lang="tr-TR" dirty="0"/>
              <a:t>Sigortalı veya sigorta ettiren bu konularda sigortacı ile tam bir işbirliği yapmak, bu önlemlerin alınmasına yardım etmek için elindeki bütün belge ve bilgileri sigortacıya vermekle yükümlüdür.</a:t>
            </a:r>
          </a:p>
          <a:p>
            <a:r>
              <a:rPr lang="tr-TR" dirty="0"/>
              <a:t>Bundan başka, sorumlu üçüncü kişilere karşı rücu haklarını korumak üzere, bütün önlemleri zamanında almak ve gerekli işlemleri yapmak için, sigortalı veya sigorta ettiren, sigortacı ile koşulsuz işbirliği yapmakla yükümlüdür.</a:t>
            </a:r>
          </a:p>
          <a:p>
            <a:r>
              <a:rPr lang="tr-TR" dirty="0"/>
              <a:t>Sigorta ettiren veya sigortalı bu maddede sayılan yükümlülükleri yerine getirmez ve bunun sonucu zarar miktarında bir artış olursa bu kısım sigortacının ödeyeceği tazminattan indirilir.</a:t>
            </a:r>
          </a:p>
          <a:p>
            <a:r>
              <a:rPr lang="tr-TR" dirty="0"/>
              <a:t>Hasar halinde sigorta şirketinin telefonuna hasar ihbarında bulunulmalıdır</a:t>
            </a:r>
            <a:r>
              <a:rPr lang="tr-TR" dirty="0" smtClean="0"/>
              <a:t>.</a:t>
            </a:r>
            <a:endParaRPr lang="tr-TR" dirty="0"/>
          </a:p>
        </p:txBody>
      </p:sp>
    </p:spTree>
    <p:extLst>
      <p:ext uri="{BB962C8B-B14F-4D97-AF65-F5344CB8AC3E}">
        <p14:creationId xmlns:p14="http://schemas.microsoft.com/office/powerpoint/2010/main" val="19754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Hasar sürecini üç aşamada incelemek gerekir;</a:t>
            </a:r>
          </a:p>
          <a:p>
            <a:pPr marL="0" indent="0">
              <a:buNone/>
            </a:pPr>
            <a:endParaRPr lang="tr-TR" dirty="0"/>
          </a:p>
          <a:p>
            <a:pPr lvl="1"/>
            <a:r>
              <a:rPr lang="tr-TR" dirty="0"/>
              <a:t>Hasar öncesi</a:t>
            </a:r>
          </a:p>
          <a:p>
            <a:pPr lvl="1"/>
            <a:r>
              <a:rPr lang="tr-TR" dirty="0"/>
              <a:t>Hasar anında</a:t>
            </a:r>
          </a:p>
          <a:p>
            <a:pPr lvl="1"/>
            <a:r>
              <a:rPr lang="tr-TR" dirty="0"/>
              <a:t>Hasar oluşumundan sonar</a:t>
            </a:r>
          </a:p>
          <a:p>
            <a:endParaRPr lang="tr-TR" dirty="0"/>
          </a:p>
        </p:txBody>
      </p:sp>
    </p:spTree>
    <p:extLst>
      <p:ext uri="{BB962C8B-B14F-4D97-AF65-F5344CB8AC3E}">
        <p14:creationId xmlns:p14="http://schemas.microsoft.com/office/powerpoint/2010/main" val="193596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Hasar Halinde Sigorta Şirketine İletilmesi Gereken </a:t>
            </a:r>
            <a:r>
              <a:rPr lang="tr-TR" b="1" dirty="0" smtClean="0"/>
              <a:t>Belgeler</a:t>
            </a:r>
            <a:endParaRPr lang="tr-TR" dirty="0"/>
          </a:p>
        </p:txBody>
      </p:sp>
      <p:sp>
        <p:nvSpPr>
          <p:cNvPr id="3" name="İçerik Yer Tutucusu 2"/>
          <p:cNvSpPr>
            <a:spLocks noGrp="1"/>
          </p:cNvSpPr>
          <p:nvPr>
            <p:ph idx="1"/>
          </p:nvPr>
        </p:nvSpPr>
        <p:spPr>
          <a:xfrm>
            <a:off x="457200" y="1600200"/>
            <a:ext cx="8229600" cy="4709120"/>
          </a:xfrm>
        </p:spPr>
        <p:txBody>
          <a:bodyPr>
            <a:normAutofit fontScale="77500" lnSpcReduction="20000"/>
          </a:bodyPr>
          <a:lstStyle/>
          <a:p>
            <a:r>
              <a:rPr lang="tr-TR" dirty="0"/>
              <a:t>Sigorta konusu kıymetin nakliyat idaresine teslim edildiğini tevsik eden belge</a:t>
            </a:r>
          </a:p>
          <a:p>
            <a:r>
              <a:rPr lang="tr-TR" dirty="0"/>
              <a:t>Sigorta konusu kıymete ilişkin hamule senedi veya sevk irsaliyesi</a:t>
            </a:r>
          </a:p>
          <a:p>
            <a:r>
              <a:rPr lang="tr-TR" dirty="0"/>
              <a:t>Alıcının  sigorta  konusu  kıymeti  teslim almadığını  veya  noksan  aldı  ise </a:t>
            </a:r>
            <a:r>
              <a:rPr lang="tr-TR" dirty="0" smtClean="0"/>
              <a:t>ne şekilde </a:t>
            </a:r>
            <a:r>
              <a:rPr lang="tr-TR" dirty="0"/>
              <a:t>teslim aldığını </a:t>
            </a:r>
            <a:r>
              <a:rPr lang="tr-TR" dirty="0" smtClean="0"/>
              <a:t>içerir yazı</a:t>
            </a:r>
            <a:endParaRPr lang="tr-TR" dirty="0"/>
          </a:p>
          <a:p>
            <a:r>
              <a:rPr lang="tr-TR" dirty="0"/>
              <a:t>Kıymetin cins ve bedelini gösteren döküm</a:t>
            </a:r>
          </a:p>
          <a:p>
            <a:r>
              <a:rPr lang="tr-TR" dirty="0"/>
              <a:t>Nakledilen </a:t>
            </a:r>
            <a:r>
              <a:rPr lang="tr-TR" dirty="0" err="1"/>
              <a:t>kımetli</a:t>
            </a:r>
            <a:r>
              <a:rPr lang="tr-TR" dirty="0"/>
              <a:t> evrak ise (</a:t>
            </a:r>
            <a:r>
              <a:rPr lang="tr-TR" dirty="0" err="1"/>
              <a:t>çekibono,senet</a:t>
            </a:r>
            <a:r>
              <a:rPr lang="tr-TR" dirty="0"/>
              <a:t> </a:t>
            </a:r>
            <a:r>
              <a:rPr lang="tr-TR" dirty="0" err="1"/>
              <a:t>v.s</a:t>
            </a:r>
            <a:r>
              <a:rPr lang="tr-TR" dirty="0"/>
              <a:t>) nakliyat idaresine teslim edilmeden önce çekilmiş fotokopileri</a:t>
            </a:r>
          </a:p>
          <a:p>
            <a:r>
              <a:rPr lang="tr-TR" dirty="0"/>
              <a:t>Sigortalımızın nakliyat idaresine yazdığı protesto mektubu</a:t>
            </a:r>
          </a:p>
          <a:p>
            <a:r>
              <a:rPr lang="tr-TR" dirty="0"/>
              <a:t>Nakliyat idaresinin protesto mektubuna cevap yazısı</a:t>
            </a:r>
          </a:p>
          <a:p>
            <a:r>
              <a:rPr lang="tr-TR" dirty="0"/>
              <a:t>Sigortalımızın nakliyat idaresi ile yaptığı bir sözleşme mevcut olduğu halde bu sözleşmenin </a:t>
            </a:r>
            <a:r>
              <a:rPr lang="tr-TR" dirty="0" smtClean="0"/>
              <a:t>sureti</a:t>
            </a:r>
            <a:endParaRPr lang="tr-TR" dirty="0"/>
          </a:p>
        </p:txBody>
      </p:sp>
    </p:spTree>
    <p:extLst>
      <p:ext uri="{BB962C8B-B14F-4D97-AF65-F5344CB8AC3E}">
        <p14:creationId xmlns:p14="http://schemas.microsoft.com/office/powerpoint/2010/main" val="241604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Tekne Sigortasında Rizikonun Gerçekleşmesi Halinde Tarafların Yetki ve </a:t>
            </a:r>
            <a:r>
              <a:rPr lang="tr-TR" b="1" dirty="0" smtClean="0"/>
              <a:t>Yükümlülükleri</a:t>
            </a:r>
            <a:endParaRPr lang="tr-TR" dirty="0"/>
          </a:p>
        </p:txBody>
      </p:sp>
      <p:sp>
        <p:nvSpPr>
          <p:cNvPr id="3" name="İçerik Yer Tutucusu 2"/>
          <p:cNvSpPr>
            <a:spLocks noGrp="1"/>
          </p:cNvSpPr>
          <p:nvPr>
            <p:ph idx="1"/>
          </p:nvPr>
        </p:nvSpPr>
        <p:spPr/>
        <p:txBody>
          <a:bodyPr>
            <a:normAutofit fontScale="62500" lnSpcReduction="20000"/>
          </a:bodyPr>
          <a:lstStyle/>
          <a:p>
            <a:r>
              <a:rPr lang="tr-TR" dirty="0"/>
              <a:t>Riziko gerçekleştikten sonra, tarafların bütün hakları saklı kalmak koşulu ile her türlü koruma önlemlerini almaya veya bunların alınmasını istemeye, gözetmeye veya bunlara girişmeye yahut başlamaya sigortalı ve sigorta ettiren zorunlu, sigortacıda yetkilidir. Sigortacının bu eylemlerinden dolayı ödeme yükümlülüğünü peşinen kabul ettiği ileri sürülemez.</a:t>
            </a:r>
          </a:p>
          <a:p>
            <a:r>
              <a:rPr lang="tr-TR" dirty="0"/>
              <a:t>Sigortalı veya sigorta ettiren bu konularda sigortacı ile tam bir işbirliği yapmak, bu önlemlerin alınmasına yardım etmek için elindeki bütün belge ve bilgileri sigortacıya vermekle yükümlüdür.</a:t>
            </a:r>
          </a:p>
          <a:p>
            <a:r>
              <a:rPr lang="tr-TR" dirty="0"/>
              <a:t>Bundan başka, sorumlu üçüncü kişilere karşı rücu haklarını korumak üzere, bütün önlemleri zamanında almak ve gerekli işlemleri yapmak için, sigortalı veya sigorta ettiren, sigortacı ile koşulsuz işbirliği yapmakla yükümlüdür.</a:t>
            </a:r>
          </a:p>
          <a:p>
            <a:r>
              <a:rPr lang="tr-TR" dirty="0"/>
              <a:t>Sigorta ettiren veya sigortalı bu maddede sayılan yükümlülükleri yerine getirmez ve bunun sonucu zarar miktarında bir artış olursa bu kısım sigortacının ödeyeceği tazminattan indirilir</a:t>
            </a:r>
            <a:r>
              <a:rPr lang="tr-TR" dirty="0" smtClean="0"/>
              <a:t>.</a:t>
            </a:r>
            <a:endParaRPr lang="tr-TR" dirty="0"/>
          </a:p>
        </p:txBody>
      </p:sp>
    </p:spTree>
    <p:extLst>
      <p:ext uri="{BB962C8B-B14F-4D97-AF65-F5344CB8AC3E}">
        <p14:creationId xmlns:p14="http://schemas.microsoft.com/office/powerpoint/2010/main" val="26394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Hasar Halinde Sigorta Şirketine İletilmesi Gereken </a:t>
            </a:r>
            <a:r>
              <a:rPr lang="tr-TR" b="1" dirty="0" smtClean="0"/>
              <a:t>Belgeler</a:t>
            </a:r>
            <a:endParaRPr lang="tr-TR" dirty="0"/>
          </a:p>
        </p:txBody>
      </p:sp>
      <p:sp>
        <p:nvSpPr>
          <p:cNvPr id="3" name="İçerik Yer Tutucusu 2"/>
          <p:cNvSpPr>
            <a:spLocks noGrp="1"/>
          </p:cNvSpPr>
          <p:nvPr>
            <p:ph idx="1"/>
          </p:nvPr>
        </p:nvSpPr>
        <p:spPr>
          <a:xfrm>
            <a:off x="457200" y="1268760"/>
            <a:ext cx="8229600" cy="5184576"/>
          </a:xfrm>
        </p:spPr>
        <p:txBody>
          <a:bodyPr>
            <a:normAutofit fontScale="77500" lnSpcReduction="20000"/>
          </a:bodyPr>
          <a:lstStyle/>
          <a:p>
            <a:pPr lvl="2"/>
            <a:r>
              <a:rPr lang="tr-TR" dirty="0" smtClean="0"/>
              <a:t>Deniz </a:t>
            </a:r>
            <a:r>
              <a:rPr lang="tr-TR" dirty="0"/>
              <a:t>raporu,</a:t>
            </a:r>
          </a:p>
          <a:p>
            <a:pPr lvl="2"/>
            <a:r>
              <a:rPr lang="tr-TR" dirty="0"/>
              <a:t>Hadiseyle ilgili güverte ve makine jurnallerinin onaylı kopyaları,</a:t>
            </a:r>
          </a:p>
          <a:p>
            <a:pPr lvl="2"/>
            <a:r>
              <a:rPr lang="tr-TR" dirty="0"/>
              <a:t>Denize elverişlilik belgesi,</a:t>
            </a:r>
          </a:p>
          <a:p>
            <a:pPr lvl="2"/>
            <a:r>
              <a:rPr lang="tr-TR" dirty="0"/>
              <a:t>Hasarla ilgili Klas raporu</a:t>
            </a:r>
            <a:r>
              <a:rPr lang="tr-TR" dirty="0" smtClean="0"/>
              <a:t>,</a:t>
            </a:r>
            <a:endParaRPr lang="tr-TR" sz="4800" dirty="0"/>
          </a:p>
          <a:p>
            <a:pPr lvl="2"/>
            <a:r>
              <a:rPr lang="tr-TR" dirty="0"/>
              <a:t>Hasar tarihine kadar Klas devamlılığını gösteren belge (Class </a:t>
            </a:r>
            <a:r>
              <a:rPr lang="tr-TR" dirty="0" err="1"/>
              <a:t>Maintanence</a:t>
            </a:r>
            <a:r>
              <a:rPr lang="tr-TR" dirty="0"/>
              <a:t>)</a:t>
            </a:r>
          </a:p>
          <a:p>
            <a:pPr lvl="2"/>
            <a:r>
              <a:rPr lang="tr-TR" dirty="0"/>
              <a:t>Gemi sicil kaydı,</a:t>
            </a:r>
          </a:p>
          <a:p>
            <a:pPr lvl="2"/>
            <a:r>
              <a:rPr lang="tr-TR" dirty="0"/>
              <a:t>Gemi teçhizat emniyet sertifikası,</a:t>
            </a:r>
          </a:p>
          <a:p>
            <a:pPr lvl="2"/>
            <a:r>
              <a:rPr lang="tr-TR" dirty="0"/>
              <a:t>Gemi inşaat emniyet sertifikası,</a:t>
            </a:r>
          </a:p>
          <a:p>
            <a:pPr lvl="2"/>
            <a:r>
              <a:rPr lang="tr-TR" dirty="0"/>
              <a:t>Gemi telsiz emniyet sertifikası,</a:t>
            </a:r>
          </a:p>
          <a:p>
            <a:pPr lvl="2"/>
            <a:r>
              <a:rPr lang="tr-TR" dirty="0"/>
              <a:t>Gemi adamları donatımında asgari emniyet belgesi,</a:t>
            </a:r>
          </a:p>
          <a:p>
            <a:pPr lvl="2"/>
            <a:r>
              <a:rPr lang="tr-TR" dirty="0"/>
              <a:t>Gemi adamları listesi,</a:t>
            </a:r>
          </a:p>
          <a:p>
            <a:pPr lvl="2"/>
            <a:r>
              <a:rPr lang="tr-TR" dirty="0"/>
              <a:t>Kaptan raporu,</a:t>
            </a:r>
          </a:p>
          <a:p>
            <a:pPr lvl="2"/>
            <a:r>
              <a:rPr lang="tr-TR" dirty="0"/>
              <a:t>Hasar ilişkin fatura, makbuz vb. belgeler,</a:t>
            </a:r>
          </a:p>
          <a:p>
            <a:pPr lvl="2"/>
            <a:r>
              <a:rPr lang="tr-TR" dirty="0"/>
              <a:t>Makine hasarlarında baş makinist raporu,</a:t>
            </a:r>
          </a:p>
          <a:p>
            <a:pPr lvl="2"/>
            <a:r>
              <a:rPr lang="tr-TR" dirty="0"/>
              <a:t>Hasarı gösterir resimler,</a:t>
            </a:r>
          </a:p>
          <a:p>
            <a:pPr lvl="2"/>
            <a:r>
              <a:rPr lang="tr-TR" dirty="0"/>
              <a:t>Primlerin poliçede belirtilen ödeme planına uygun olarak ödendiğini tevsik eden makbuzlar</a:t>
            </a:r>
          </a:p>
          <a:p>
            <a:endParaRPr lang="tr-TR" dirty="0"/>
          </a:p>
        </p:txBody>
      </p:sp>
    </p:spTree>
    <p:extLst>
      <p:ext uri="{BB962C8B-B14F-4D97-AF65-F5344CB8AC3E}">
        <p14:creationId xmlns:p14="http://schemas.microsoft.com/office/powerpoint/2010/main" val="303081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Yat Sigortasında Rizikonun Gerçekleşmesi Halinde Tarafların Yetki Ve </a:t>
            </a:r>
            <a:r>
              <a:rPr lang="tr-TR" b="1" dirty="0" smtClean="0"/>
              <a:t>Yükümlülükleri</a:t>
            </a:r>
            <a:endParaRPr lang="tr-TR" dirty="0"/>
          </a:p>
        </p:txBody>
      </p:sp>
      <p:sp>
        <p:nvSpPr>
          <p:cNvPr id="3" name="İçerik Yer Tutucusu 2"/>
          <p:cNvSpPr>
            <a:spLocks noGrp="1"/>
          </p:cNvSpPr>
          <p:nvPr>
            <p:ph idx="1"/>
          </p:nvPr>
        </p:nvSpPr>
        <p:spPr/>
        <p:txBody>
          <a:bodyPr>
            <a:normAutofit fontScale="70000" lnSpcReduction="20000"/>
          </a:bodyPr>
          <a:lstStyle/>
          <a:p>
            <a:pPr lvl="1"/>
            <a:r>
              <a:rPr lang="tr-TR" dirty="0"/>
              <a:t>Riziko gerçekleştikten sonra, tarafların bütün hakları saklı kalmak koşulu ile her türlü koruma önlemlerini almaya veya bunların alınmasını istemeye, gözetmeye veya bunlara girişmeye yahut başlamaya sigortalı ve sigorta ettiren zorunlu, sigortacıda yetkilidir. Sigortacının bu eylemlerinden dolayı ödeme yükümlülüğünü peşinen kabul ettiği ileri sürülemez.</a:t>
            </a:r>
          </a:p>
          <a:p>
            <a:pPr lvl="1"/>
            <a:r>
              <a:rPr lang="tr-TR" dirty="0"/>
              <a:t>Sigortalı veya sigorta ettiren bu konularda sigortacı ile tam bir işbirliği yapmak, bu önlemlerin alınmasına yardım etmek için elindeki bütün belge ve bilgileri sigortacıya vermekle yükümlüdür.</a:t>
            </a:r>
          </a:p>
          <a:p>
            <a:pPr lvl="1"/>
            <a:r>
              <a:rPr lang="tr-TR" dirty="0"/>
              <a:t>Bundan başka, sorumlu üçüncü kişilere karşı rücu haklarını korumak üzere, bütün önlemleri zamanında almak ve gerekli işlemleri yapmak için, sigortalı veya sigorta ettiren, sigortacı ile koşulsuz işbirliği yapmakla yükümlüdür.</a:t>
            </a:r>
          </a:p>
          <a:p>
            <a:pPr lvl="1"/>
            <a:r>
              <a:rPr lang="tr-TR" dirty="0"/>
              <a:t>Sigorta ettiren veya sigortalı bu maddede sayılan yükümlülükleri yerine getirmez ve bunun sonucu zarar miktarında bir artış olursa bu kısım sigortacının ödeyeceği tazminattan indirilir.</a:t>
            </a:r>
          </a:p>
          <a:p>
            <a:endParaRPr lang="tr-TR" dirty="0"/>
          </a:p>
        </p:txBody>
      </p:sp>
    </p:spTree>
    <p:extLst>
      <p:ext uri="{BB962C8B-B14F-4D97-AF65-F5344CB8AC3E}">
        <p14:creationId xmlns:p14="http://schemas.microsoft.com/office/powerpoint/2010/main" val="241748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Hasar Halinde </a:t>
            </a:r>
            <a:r>
              <a:rPr lang="tr-TR" b="1" dirty="0" err="1"/>
              <a:t>Sigora</a:t>
            </a:r>
            <a:r>
              <a:rPr lang="tr-TR" b="1" dirty="0"/>
              <a:t> Şirketine İletilmesi Gereken </a:t>
            </a:r>
            <a:r>
              <a:rPr lang="tr-TR" b="1" dirty="0" smtClean="0"/>
              <a:t>Belgeler</a:t>
            </a:r>
            <a:endParaRPr lang="tr-TR" dirty="0"/>
          </a:p>
        </p:txBody>
      </p:sp>
      <p:sp>
        <p:nvSpPr>
          <p:cNvPr id="3" name="İçerik Yer Tutucusu 2"/>
          <p:cNvSpPr>
            <a:spLocks noGrp="1"/>
          </p:cNvSpPr>
          <p:nvPr>
            <p:ph idx="1"/>
          </p:nvPr>
        </p:nvSpPr>
        <p:spPr/>
        <p:txBody>
          <a:bodyPr>
            <a:normAutofit fontScale="62500" lnSpcReduction="20000"/>
          </a:bodyPr>
          <a:lstStyle/>
          <a:p>
            <a:r>
              <a:rPr lang="tr-TR" dirty="0"/>
              <a:t>Denize elverişlilik belgesi,</a:t>
            </a:r>
          </a:p>
          <a:p>
            <a:r>
              <a:rPr lang="tr-TR" dirty="0"/>
              <a:t>Tonilato belgesi, (</a:t>
            </a:r>
            <a:r>
              <a:rPr lang="tr-TR" dirty="0" err="1"/>
              <a:t>türk</a:t>
            </a:r>
            <a:r>
              <a:rPr lang="tr-TR" dirty="0"/>
              <a:t> bandıralı tüm gemilerde bulunması gereken, geminin hacim  ve  ağırlık  ölçülerini  gösteren  belgedir.  bazı  yerlerde  ölçme  </a:t>
            </a:r>
            <a:r>
              <a:rPr lang="tr-TR" dirty="0" err="1" smtClean="0"/>
              <a:t>belgesiolarak</a:t>
            </a:r>
            <a:r>
              <a:rPr lang="tr-TR" dirty="0" smtClean="0"/>
              <a:t> </a:t>
            </a:r>
            <a:r>
              <a:rPr lang="tr-TR" dirty="0"/>
              <a:t>da geçer. gemi daha tersanede inşa aşamasında iken bu belge alınmalıdır.)</a:t>
            </a:r>
          </a:p>
          <a:p>
            <a:r>
              <a:rPr lang="tr-TR" dirty="0"/>
              <a:t>İşletme ruhsatnamesi,</a:t>
            </a:r>
          </a:p>
          <a:p>
            <a:r>
              <a:rPr lang="tr-TR" dirty="0"/>
              <a:t>Kaptan raporu,</a:t>
            </a:r>
          </a:p>
          <a:p>
            <a:r>
              <a:rPr lang="tr-TR" dirty="0"/>
              <a:t>Liman raporu,</a:t>
            </a:r>
          </a:p>
          <a:p>
            <a:r>
              <a:rPr lang="tr-TR" dirty="0"/>
              <a:t>Hadise seyir esnasında meydana gelmiş ise yatı kullanan personelin yat kullanma ehliyeti,</a:t>
            </a:r>
          </a:p>
          <a:p>
            <a:r>
              <a:rPr lang="tr-TR" dirty="0"/>
              <a:t>Sigortalı beyanı,</a:t>
            </a:r>
          </a:p>
          <a:p>
            <a:r>
              <a:rPr lang="tr-TR" dirty="0"/>
              <a:t>Hasara ilişkin fatura, makbuz vb. belgeler,</a:t>
            </a:r>
          </a:p>
          <a:p>
            <a:r>
              <a:rPr lang="tr-TR" dirty="0"/>
              <a:t>Hasarı gösterir resimler,</a:t>
            </a:r>
          </a:p>
          <a:p>
            <a:r>
              <a:rPr lang="tr-TR" dirty="0"/>
              <a:t>Primlerin poliçede belirtilen ödeme planına uygun olarak ödendiğini tevsik eden makbuzlar</a:t>
            </a:r>
          </a:p>
          <a:p>
            <a:endParaRPr lang="tr-TR" dirty="0"/>
          </a:p>
        </p:txBody>
      </p:sp>
    </p:spTree>
    <p:extLst>
      <p:ext uri="{BB962C8B-B14F-4D97-AF65-F5344CB8AC3E}">
        <p14:creationId xmlns:p14="http://schemas.microsoft.com/office/powerpoint/2010/main" val="171268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lgn="ctr" rtl="0">
              <a:spcBef>
                <a:spcPct val="0"/>
              </a:spcBef>
            </a:pPr>
            <a:r>
              <a:rPr lang="tr-TR" b="1" dirty="0"/>
              <a:t>Hasrın Oluşumundan Sonra Yapılması </a:t>
            </a:r>
            <a:r>
              <a:rPr lang="tr-TR" b="1" dirty="0" smtClean="0"/>
              <a:t>Gerekenler</a:t>
            </a:r>
            <a:endParaRPr lang="tr-TR" dirty="0"/>
          </a:p>
        </p:txBody>
      </p:sp>
      <p:sp>
        <p:nvSpPr>
          <p:cNvPr id="3" name="İçerik Yer Tutucusu 2"/>
          <p:cNvSpPr>
            <a:spLocks noGrp="1"/>
          </p:cNvSpPr>
          <p:nvPr>
            <p:ph idx="1"/>
          </p:nvPr>
        </p:nvSpPr>
        <p:spPr/>
        <p:txBody>
          <a:bodyPr/>
          <a:lstStyle/>
          <a:p>
            <a:pPr lvl="1"/>
            <a:r>
              <a:rPr lang="tr-TR" dirty="0" smtClean="0"/>
              <a:t>Taşıma </a:t>
            </a:r>
            <a:r>
              <a:rPr lang="tr-TR" dirty="0"/>
              <a:t>sözleşmesine dayalı olarak teminat kapsamına giren ve tazminat talebine yol açabilecek her türlü olayı derhal sigortacıya veya acentesine bildirmelidir.</a:t>
            </a:r>
          </a:p>
          <a:p>
            <a:pPr lvl="1"/>
            <a:r>
              <a:rPr lang="tr-TR" dirty="0"/>
              <a:t>Hasarın azaltılması için her türlü önlem </a:t>
            </a:r>
            <a:r>
              <a:rPr lang="tr-TR" dirty="0" err="1"/>
              <a:t>alınamlıdır</a:t>
            </a:r>
            <a:r>
              <a:rPr lang="tr-TR" dirty="0"/>
              <a:t>.</a:t>
            </a:r>
          </a:p>
          <a:p>
            <a:pPr lvl="1"/>
            <a:r>
              <a:rPr lang="tr-TR" dirty="0"/>
              <a:t>Sigortacıya veya acentesine gerekli bütün bilgileri vermeli ve talimatlarına uymalıdır</a:t>
            </a:r>
          </a:p>
          <a:p>
            <a:pPr lvl="1"/>
            <a:r>
              <a:rPr lang="tr-TR" dirty="0"/>
              <a:t>Her türlü trafik kazası, yangın, hırsızlık vb. hasarları polise bildirmelidir.</a:t>
            </a:r>
          </a:p>
          <a:p>
            <a:endParaRPr lang="tr-TR" dirty="0"/>
          </a:p>
        </p:txBody>
      </p:sp>
    </p:spTree>
    <p:extLst>
      <p:ext uri="{BB962C8B-B14F-4D97-AF65-F5344CB8AC3E}">
        <p14:creationId xmlns:p14="http://schemas.microsoft.com/office/powerpoint/2010/main" val="278325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HASAR TAZMİNİ</a:t>
            </a: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79403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lgn="ctr" rtl="0">
              <a:spcBef>
                <a:spcPct val="0"/>
              </a:spcBef>
            </a:pPr>
            <a:r>
              <a:rPr lang="tr-TR" b="1" dirty="0"/>
              <a:t>Ekspertiz </a:t>
            </a:r>
            <a:r>
              <a:rPr lang="tr-TR" b="1" dirty="0" smtClean="0"/>
              <a:t>incelemeleri</a:t>
            </a:r>
            <a:endParaRPr lang="tr-TR" dirty="0"/>
          </a:p>
        </p:txBody>
      </p:sp>
      <p:sp>
        <p:nvSpPr>
          <p:cNvPr id="3" name="İçerik Yer Tutucusu 2"/>
          <p:cNvSpPr>
            <a:spLocks noGrp="1"/>
          </p:cNvSpPr>
          <p:nvPr>
            <p:ph idx="1"/>
          </p:nvPr>
        </p:nvSpPr>
        <p:spPr/>
        <p:txBody>
          <a:bodyPr/>
          <a:lstStyle/>
          <a:p>
            <a:pPr lvl="2" algn="just">
              <a:buFont typeface="Wingdings" panose="05000000000000000000" pitchFamily="2" charset="2"/>
              <a:buChar char="Ø"/>
            </a:pPr>
            <a:r>
              <a:rPr lang="tr-TR" b="1" dirty="0"/>
              <a:t>Eksper Kimdir </a:t>
            </a:r>
            <a:r>
              <a:rPr lang="tr-TR" b="1" dirty="0" smtClean="0"/>
              <a:t>?</a:t>
            </a:r>
            <a:endParaRPr lang="tr-TR" sz="4000" dirty="0"/>
          </a:p>
          <a:p>
            <a:pPr algn="just"/>
            <a:r>
              <a:rPr lang="tr-TR" dirty="0"/>
              <a:t>Sigorta konusu risklerin gerçekleşmesi sonucunda ortaya çıkan kayıp ve hasarların miktarını, nedenlerini ve niteliklerini belirleyen ve </a:t>
            </a:r>
            <a:r>
              <a:rPr lang="tr-TR" dirty="0" err="1"/>
              <a:t>mutabakatlı</a:t>
            </a:r>
            <a:r>
              <a:rPr lang="tr-TR" dirty="0"/>
              <a:t> kıymet tespiti, ön ekspertiz ve hasar gözetimi gibi işleri mutat meslek olarak yapan tarafsız ve bağımsız kişidir.</a:t>
            </a:r>
          </a:p>
          <a:p>
            <a:pPr algn="just"/>
            <a:endParaRPr lang="tr-TR" dirty="0"/>
          </a:p>
        </p:txBody>
      </p:sp>
    </p:spTree>
    <p:extLst>
      <p:ext uri="{BB962C8B-B14F-4D97-AF65-F5344CB8AC3E}">
        <p14:creationId xmlns:p14="http://schemas.microsoft.com/office/powerpoint/2010/main" val="3388661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smtClean="0"/>
              <a:t>Ekspertiz incelemeleri Sigorta şirketi tarafından yaptırılır. Sigorta eksperi sigorta şirketine bağlı değildir. Eksper, bir çok sigorta şirketine aynı anda ekspertiz hizmeti  verebilir. Eksperler görevlerini tarafsız olarak yerine getirirler ve Hazine Müsteşarlığı tarafından denetlenirler.</a:t>
            </a:r>
          </a:p>
          <a:p>
            <a:r>
              <a:rPr lang="tr-TR" dirty="0"/>
              <a:t>Taraflardan birinin tayin ettiği  ekspere itiraz eden diğer  tarafın ayrıca  eksper     </a:t>
            </a:r>
            <a:r>
              <a:rPr lang="tr-TR" dirty="0" smtClean="0"/>
              <a:t>tayin etmesi  </a:t>
            </a:r>
            <a:r>
              <a:rPr lang="tr-TR" dirty="0"/>
              <a:t>mümkündür. </a:t>
            </a:r>
            <a:r>
              <a:rPr lang="tr-TR" dirty="0" smtClean="0"/>
              <a:t>Her   </a:t>
            </a:r>
            <a:r>
              <a:rPr lang="tr-TR" dirty="0"/>
              <a:t>iki   rapor   üzerinde   de    </a:t>
            </a:r>
            <a:r>
              <a:rPr lang="tr-TR" dirty="0" smtClean="0"/>
              <a:t>anlaşma sağlanamaması   </a:t>
            </a:r>
            <a:r>
              <a:rPr lang="tr-TR" dirty="0"/>
              <a:t>halinde  tarafların  üzerinde  mutabık  kalacakları  hakem  eksperin     </a:t>
            </a:r>
            <a:r>
              <a:rPr lang="tr-TR" dirty="0" smtClean="0"/>
              <a:t>ücreti taraflarca </a:t>
            </a:r>
            <a:r>
              <a:rPr lang="tr-TR" dirty="0"/>
              <a:t>ortaklaşa karşılanır. Hakem eksper tayini için İcra Komitesine başvurulabilir.</a:t>
            </a:r>
          </a:p>
          <a:p>
            <a:endParaRPr lang="tr-TR" dirty="0"/>
          </a:p>
        </p:txBody>
      </p:sp>
    </p:spTree>
    <p:extLst>
      <p:ext uri="{BB962C8B-B14F-4D97-AF65-F5344CB8AC3E}">
        <p14:creationId xmlns:p14="http://schemas.microsoft.com/office/powerpoint/2010/main" val="4155788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Eksperlerde Aranan </a:t>
            </a:r>
            <a:r>
              <a:rPr lang="tr-TR" b="1" dirty="0" smtClean="0"/>
              <a:t>Nitelikler</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79350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lgn="ctr" rtl="0">
              <a:spcBef>
                <a:spcPct val="0"/>
              </a:spcBef>
            </a:pPr>
            <a:r>
              <a:rPr lang="tr-TR" b="1" dirty="0"/>
              <a:t>Hasar Öncesi Yapılması </a:t>
            </a:r>
            <a:r>
              <a:rPr lang="tr-TR" b="1" dirty="0" smtClean="0"/>
              <a:t>Gerekenler</a:t>
            </a:r>
            <a:endParaRPr lang="tr-TR" dirty="0"/>
          </a:p>
        </p:txBody>
      </p:sp>
      <p:sp>
        <p:nvSpPr>
          <p:cNvPr id="3" name="İçerik Yer Tutucusu 2"/>
          <p:cNvSpPr>
            <a:spLocks noGrp="1"/>
          </p:cNvSpPr>
          <p:nvPr>
            <p:ph idx="1"/>
          </p:nvPr>
        </p:nvSpPr>
        <p:spPr/>
        <p:txBody>
          <a:bodyPr>
            <a:normAutofit fontScale="92500"/>
          </a:bodyPr>
          <a:lstStyle/>
          <a:p>
            <a:pPr algn="just"/>
            <a:r>
              <a:rPr lang="tr-TR" dirty="0"/>
              <a:t>Taşıyıcı tüm seyahat güzergahı boyunca nizami bir biçimde ve sürekli olarak gözetim altında bulundurulmasını sağlamakla yükümlüdür</a:t>
            </a:r>
            <a:r>
              <a:rPr lang="tr-TR" dirty="0" smtClean="0"/>
              <a:t>.</a:t>
            </a:r>
          </a:p>
          <a:p>
            <a:pPr algn="just"/>
            <a:r>
              <a:rPr lang="tr-TR" dirty="0"/>
              <a:t>Sürücüleri ve alt nakliyecileri basiretli bir tacirin göstermesi gereken özenle çalışmakla yükümlüdür.</a:t>
            </a:r>
          </a:p>
          <a:p>
            <a:pPr algn="just"/>
            <a:r>
              <a:rPr lang="tr-TR" dirty="0"/>
              <a:t>Taşımada kullanılacak araçların teknik açıdan, taşımaya uygunluk bakımından ve trafik emniyeti açısından yeterli olduklarını sürekli kontrol etmek ve tespit edilen aksaklıkları derhal gidermekle </a:t>
            </a:r>
            <a:r>
              <a:rPr lang="tr-TR" dirty="0" smtClean="0"/>
              <a:t>yükümlüdür</a:t>
            </a:r>
          </a:p>
          <a:p>
            <a:pPr algn="just"/>
            <a:r>
              <a:rPr lang="tr-TR" dirty="0"/>
              <a:t>Sefer esasına göre yapılan anlaşmalarda, taşımadan önce sigortacıya çekici araç ve römork plakasını bildirmekle yükümlüdür. </a:t>
            </a:r>
          </a:p>
        </p:txBody>
      </p:sp>
    </p:spTree>
    <p:extLst>
      <p:ext uri="{BB962C8B-B14F-4D97-AF65-F5344CB8AC3E}">
        <p14:creationId xmlns:p14="http://schemas.microsoft.com/office/powerpoint/2010/main" val="378235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Sigorta Eksperliği Faaliyetinde Bulunacak Gerçek Kişilerde Aranan </a:t>
            </a:r>
            <a:r>
              <a:rPr lang="tr-TR" b="1" dirty="0" smtClean="0"/>
              <a:t>Nitelikler</a:t>
            </a:r>
            <a:endParaRPr lang="tr-TR" dirty="0"/>
          </a:p>
        </p:txBody>
      </p:sp>
      <p:sp>
        <p:nvSpPr>
          <p:cNvPr id="3" name="İçerik Yer Tutucusu 2"/>
          <p:cNvSpPr>
            <a:spLocks noGrp="1"/>
          </p:cNvSpPr>
          <p:nvPr>
            <p:ph idx="1"/>
          </p:nvPr>
        </p:nvSpPr>
        <p:spPr/>
        <p:txBody>
          <a:bodyPr>
            <a:normAutofit lnSpcReduction="10000"/>
          </a:bodyPr>
          <a:lstStyle/>
          <a:p>
            <a:pPr lvl="1"/>
            <a:r>
              <a:rPr lang="tr-TR" dirty="0"/>
              <a:t>Türkiye’de yerleşik olması,</a:t>
            </a:r>
          </a:p>
          <a:p>
            <a:pPr lvl="1"/>
            <a:r>
              <a:rPr lang="tr-TR" dirty="0"/>
              <a:t>Medeni hakları kullanma ehliyetine sahip olması,</a:t>
            </a:r>
          </a:p>
          <a:p>
            <a:pPr lvl="1"/>
            <a:r>
              <a:rPr lang="tr-TR" dirty="0"/>
              <a:t>Kanunun 3 üncü maddesinin ikinci fıkrasının (a) bendinin dört numaralı alt bendinde belirtilen suçlardan hüküm giymemiş veya ceza almamış olması,</a:t>
            </a:r>
          </a:p>
          <a:p>
            <a:pPr lvl="1"/>
            <a:r>
              <a:rPr lang="tr-TR" dirty="0"/>
              <a:t>İflas etmemiş ve konkordato ilan etmemiş olması,</a:t>
            </a:r>
          </a:p>
          <a:p>
            <a:pPr lvl="1"/>
            <a:r>
              <a:rPr lang="tr-TR" dirty="0"/>
              <a:t>Kara araçları eksperlik dalında en az iki yıllık, diğer eksperlik dallarında dört yıllık yükseköğretim kurumlarından mezun olması,</a:t>
            </a:r>
          </a:p>
          <a:p>
            <a:endParaRPr lang="tr-TR" dirty="0"/>
          </a:p>
        </p:txBody>
      </p:sp>
    </p:spTree>
    <p:extLst>
      <p:ext uri="{BB962C8B-B14F-4D97-AF65-F5344CB8AC3E}">
        <p14:creationId xmlns:p14="http://schemas.microsoft.com/office/powerpoint/2010/main" val="323390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Eksperlik Faaliyetinde Bulunacak Tüzel Kişilerde Aranacak </a:t>
            </a:r>
            <a:r>
              <a:rPr lang="tr-TR" b="1" dirty="0" smtClean="0"/>
              <a:t>Nitelikler</a:t>
            </a:r>
            <a:endParaRPr lang="tr-TR" dirty="0"/>
          </a:p>
        </p:txBody>
      </p:sp>
      <p:sp>
        <p:nvSpPr>
          <p:cNvPr id="3" name="İçerik Yer Tutucusu 2"/>
          <p:cNvSpPr>
            <a:spLocks noGrp="1"/>
          </p:cNvSpPr>
          <p:nvPr>
            <p:ph idx="1"/>
          </p:nvPr>
        </p:nvSpPr>
        <p:spPr>
          <a:xfrm>
            <a:off x="251520" y="1268760"/>
            <a:ext cx="8712968" cy="4857403"/>
          </a:xfrm>
        </p:spPr>
        <p:txBody>
          <a:bodyPr>
            <a:normAutofit fontScale="62500" lnSpcReduction="20000"/>
          </a:bodyPr>
          <a:lstStyle/>
          <a:p>
            <a:r>
              <a:rPr lang="tr-TR" dirty="0"/>
              <a:t>Merkezlerinin Türkiye’de bulunması,</a:t>
            </a:r>
          </a:p>
          <a:p>
            <a:r>
              <a:rPr lang="tr-TR" dirty="0"/>
              <a:t>İflas etmemiş ve konkordato ilan etmemiş olması,</a:t>
            </a:r>
          </a:p>
          <a:p>
            <a:r>
              <a:rPr lang="tr-TR" dirty="0"/>
              <a:t>Yetkililerinin, gerçek kişi ortaklarının ve tüzel kişi ortaklarının yetkililerinin Kanunun 3 üncü maddesinin ikinci fıkrasının (a) bendinin dört numaralı alt bendinde belirtilen suçlardan hüküm giymemiş veya ceza almamış olması, ayrıca iflas etmemiş ve konkordato ilan etmemiş olması,</a:t>
            </a:r>
          </a:p>
          <a:p>
            <a:r>
              <a:rPr lang="tr-TR" dirty="0"/>
              <a:t>Mesleki faaliyetlerde şirketi imzası ile temsil ve ilzam eden yetkililerinin eksper olması,</a:t>
            </a:r>
          </a:p>
          <a:p>
            <a:r>
              <a:rPr lang="tr-TR" dirty="0"/>
              <a:t>Ana sözleşmelerinin ilgili maddelerinde; esas faaliyet konusunun "münhasıran sigorta eksperliği" olarak belirtilmesi, sigorta eksperliği ile bağdaşmayan faaliyetlere yer verilmemesi, ana sözleşme değişikliklerinden önce gerekli mercilerden izin alınacağına dair bir hükmün bulunması,</a:t>
            </a:r>
          </a:p>
          <a:p>
            <a:r>
              <a:rPr lang="tr-TR" dirty="0"/>
              <a:t>Ticari unvanlarında "sigorta" kelimesinin yanında "eksper" kelimesinin veya türevlerinin kullanılması, sigorta eksperliği ile bağdaşmayan kelimelerin bulunmaması,</a:t>
            </a:r>
          </a:p>
          <a:p>
            <a:r>
              <a:rPr lang="tr-TR" dirty="0"/>
              <a:t>Gerekli görülmesi halinde İcra Komitesince belirlenecek fiziksel, teknik ve idari altyapı ile insan kaynakları bakımından yeterli olması.</a:t>
            </a:r>
          </a:p>
          <a:p>
            <a:endParaRPr lang="tr-TR" dirty="0"/>
          </a:p>
        </p:txBody>
      </p:sp>
    </p:spTree>
    <p:extLst>
      <p:ext uri="{BB962C8B-B14F-4D97-AF65-F5344CB8AC3E}">
        <p14:creationId xmlns:p14="http://schemas.microsoft.com/office/powerpoint/2010/main" val="645812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Uluslararası Kabul Görmüş Sınavlar Veya </a:t>
            </a:r>
            <a:r>
              <a:rPr lang="tr-TR" b="1" dirty="0" err="1"/>
              <a:t>Usûllerle</a:t>
            </a:r>
            <a:r>
              <a:rPr lang="tr-TR" b="1" dirty="0"/>
              <a:t> Eksperlik Belgesi Almış Kişilerde Aranan </a:t>
            </a:r>
            <a:r>
              <a:rPr lang="tr-TR" b="1" dirty="0" smtClean="0"/>
              <a:t>Nitelikler</a:t>
            </a:r>
            <a:endParaRPr lang="tr-TR" dirty="0"/>
          </a:p>
        </p:txBody>
      </p:sp>
      <p:sp>
        <p:nvSpPr>
          <p:cNvPr id="3" name="İçerik Yer Tutucusu 2"/>
          <p:cNvSpPr>
            <a:spLocks noGrp="1"/>
          </p:cNvSpPr>
          <p:nvPr>
            <p:ph idx="1"/>
          </p:nvPr>
        </p:nvSpPr>
        <p:spPr/>
        <p:txBody>
          <a:bodyPr/>
          <a:lstStyle/>
          <a:p>
            <a:pPr lvl="2"/>
            <a:r>
              <a:rPr lang="tr-TR" dirty="0"/>
              <a:t>Eksperlerde aranılan niteliklere sahip olmaları,</a:t>
            </a:r>
          </a:p>
          <a:p>
            <a:pPr lvl="2"/>
            <a:r>
              <a:rPr lang="tr-TR" dirty="0"/>
              <a:t>Belge aldıkları ülke otoriteleri listesine kayıtlı olmaları</a:t>
            </a:r>
            <a:r>
              <a:rPr lang="tr-TR" dirty="0" smtClean="0"/>
              <a:t>,</a:t>
            </a:r>
            <a:endParaRPr lang="tr-TR" sz="4800" dirty="0"/>
          </a:p>
          <a:p>
            <a:pPr lvl="2"/>
            <a:r>
              <a:rPr lang="tr-TR" dirty="0"/>
              <a:t>Belge aldıkları ülke otoritelerinden alacakları ve halen eksper olarak faaliyette bulunduklarını kanıtlayan belge getirmeleri.</a:t>
            </a:r>
          </a:p>
          <a:p>
            <a:endParaRPr lang="tr-TR" dirty="0"/>
          </a:p>
        </p:txBody>
      </p:sp>
    </p:spTree>
    <p:extLst>
      <p:ext uri="{BB962C8B-B14F-4D97-AF65-F5344CB8AC3E}">
        <p14:creationId xmlns:p14="http://schemas.microsoft.com/office/powerpoint/2010/main" val="562170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Eksperlerin </a:t>
            </a:r>
            <a:r>
              <a:rPr lang="tr-TR" b="1" dirty="0" smtClean="0"/>
              <a:t>Görevleri </a:t>
            </a:r>
            <a:endParaRPr lang="tr-TR" dirty="0"/>
          </a:p>
        </p:txBody>
      </p:sp>
      <p:sp>
        <p:nvSpPr>
          <p:cNvPr id="3" name="İçerik Yer Tutucusu 2"/>
          <p:cNvSpPr>
            <a:spLocks noGrp="1"/>
          </p:cNvSpPr>
          <p:nvPr>
            <p:ph idx="1"/>
          </p:nvPr>
        </p:nvSpPr>
        <p:spPr>
          <a:xfrm>
            <a:off x="457200" y="1600200"/>
            <a:ext cx="8229600" cy="4781128"/>
          </a:xfrm>
        </p:spPr>
        <p:txBody>
          <a:bodyPr>
            <a:normAutofit fontScale="85000" lnSpcReduction="20000"/>
          </a:bodyPr>
          <a:lstStyle/>
          <a:p>
            <a:r>
              <a:rPr lang="tr-TR" dirty="0"/>
              <a:t>Eksperlerin asıl görevleri, sigorta edilen risklerin gerçekleşmesi sonucu ortaya çıkan kayıp veya hasarın neden ve niteliği ile miktarını bizzat inceleyip belirlemektir.</a:t>
            </a:r>
          </a:p>
          <a:p>
            <a:r>
              <a:rPr lang="tr-TR" dirty="0"/>
              <a:t>Eksperler, konusu sigorta olmak kaydıyla, sözleşme öncesinde </a:t>
            </a:r>
            <a:r>
              <a:rPr lang="tr-TR" dirty="0" err="1"/>
              <a:t>mutabakatlı</a:t>
            </a:r>
            <a:r>
              <a:rPr lang="tr-TR" dirty="0"/>
              <a:t> kıymet ve ön ekspertiz raporlarının hazırlanması; hasar öncesinde ise hasar riski konusunda gözetim faaliyetlerinde bulunabilir.</a:t>
            </a:r>
          </a:p>
          <a:p>
            <a:r>
              <a:rPr lang="tr-TR" dirty="0"/>
              <a:t>Bir eksper, ekspertiz görevini aldıktan sonra, Levha kaydı silinmiş veya herhangi bir nedenle görevini tamamlayamayacak durumda ise, taraflar bir başka eksper atayabilecekleri gibi, İcra Komitesinden bir eksper görevlendirilmesini de talep edebilir.</a:t>
            </a:r>
          </a:p>
          <a:p>
            <a:endParaRPr lang="tr-TR" dirty="0"/>
          </a:p>
        </p:txBody>
      </p:sp>
    </p:spTree>
    <p:extLst>
      <p:ext uri="{BB962C8B-B14F-4D97-AF65-F5344CB8AC3E}">
        <p14:creationId xmlns:p14="http://schemas.microsoft.com/office/powerpoint/2010/main" val="1673646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Ekspertiz Raporunun Hazırlanması Ve </a:t>
            </a:r>
            <a:r>
              <a:rPr lang="tr-TR" b="1" dirty="0" smtClean="0"/>
              <a:t>Sunumu</a:t>
            </a:r>
            <a:endParaRPr lang="tr-TR" dirty="0"/>
          </a:p>
        </p:txBody>
      </p:sp>
      <p:sp>
        <p:nvSpPr>
          <p:cNvPr id="3" name="İçerik Yer Tutucusu 2"/>
          <p:cNvSpPr>
            <a:spLocks noGrp="1"/>
          </p:cNvSpPr>
          <p:nvPr>
            <p:ph idx="1"/>
          </p:nvPr>
        </p:nvSpPr>
        <p:spPr>
          <a:xfrm>
            <a:off x="457200" y="1600200"/>
            <a:ext cx="8229600" cy="4853136"/>
          </a:xfrm>
        </p:spPr>
        <p:txBody>
          <a:bodyPr>
            <a:normAutofit fontScale="55000" lnSpcReduction="20000"/>
          </a:bodyPr>
          <a:lstStyle/>
          <a:p>
            <a:r>
              <a:rPr lang="tr-TR" dirty="0"/>
              <a:t>Eksperler, ekspertiz işlemini mümkün olan en kısa sürede tamamlar ve tespit edilen kayıp veya hasar miktarını talep edilmesi halinde taraflara bildirir. Ekspertiz işleminin beklenenden uzun sürmesi halinde, eksper gecikme nedenlerini de açıklayan bir ara rapor düzenler.</a:t>
            </a:r>
          </a:p>
          <a:p>
            <a:r>
              <a:rPr lang="tr-TR" dirty="0"/>
              <a:t>Eksper, ekspertiz sonunda, taraflarca kayıp veya hasarın miktarı üzerinde anlaşma sağlanmış ise imzalı </a:t>
            </a:r>
            <a:r>
              <a:rPr lang="tr-TR" dirty="0" err="1"/>
              <a:t>mutabakatnameyi</a:t>
            </a:r>
            <a:r>
              <a:rPr lang="tr-TR" dirty="0"/>
              <a:t>, anlaşma sağlanmamış ise anlaşmazlık zaptını raporuna ekler.</a:t>
            </a:r>
          </a:p>
          <a:p>
            <a:r>
              <a:rPr lang="tr-TR" dirty="0"/>
              <a:t>İstenilen bilgi ve belgelerin eksperlere verilmemesi veya taraflar arasında uzlaşma sağlanamaması halinde keyfiyet ekspertiz raporunda belirtilir.</a:t>
            </a:r>
          </a:p>
          <a:p>
            <a:r>
              <a:rPr lang="tr-TR" dirty="0"/>
              <a:t>Eksperler, kayıp veya hasar ihbarlarında, talebin teminat kapsamında bulunmadığına ilişkin bulgular varsa bunları rapora ekler.</a:t>
            </a:r>
          </a:p>
          <a:p>
            <a:r>
              <a:rPr lang="tr-TR" dirty="0"/>
              <a:t>Stajyer eksperler ekspertizine katıldıkları raporlara imza atar. Bu eksperlerin imzaladığı raporlar yanlarında çalıştıkları eksperlerin imzalaması ile geçerli olur.</a:t>
            </a:r>
          </a:p>
          <a:p>
            <a:r>
              <a:rPr lang="tr-TR" dirty="0"/>
              <a:t>Eksperler, düzenledikleri raporun birer nüshasını, ekspertiz işleminin tamamlandığı tarihten itibaren en geç yedi iş günü içinde imzalı olarak kendisini tayin eden tarafa verir.</a:t>
            </a:r>
          </a:p>
          <a:p>
            <a:r>
              <a:rPr lang="tr-TR" dirty="0"/>
              <a:t>Raporların bir örneği, sigortalının talebi halinde eksper veya sigorta şirketince sigortalıya verilir.</a:t>
            </a:r>
          </a:p>
          <a:p>
            <a:r>
              <a:rPr lang="tr-TR" dirty="0"/>
              <a:t>Raporlar, Müsteşarlığın izni olmadan üçüncü kişilere verilemez.</a:t>
            </a:r>
          </a:p>
          <a:p>
            <a:endParaRPr lang="tr-TR" dirty="0"/>
          </a:p>
        </p:txBody>
      </p:sp>
    </p:spTree>
    <p:extLst>
      <p:ext uri="{BB962C8B-B14F-4D97-AF65-F5344CB8AC3E}">
        <p14:creationId xmlns:p14="http://schemas.microsoft.com/office/powerpoint/2010/main" val="1868046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Hasar Tazmin İşlemleri</a:t>
            </a:r>
          </a:p>
        </p:txBody>
      </p:sp>
      <p:sp>
        <p:nvSpPr>
          <p:cNvPr id="3" name="İçerik Yer Tutucusu 2"/>
          <p:cNvSpPr>
            <a:spLocks noGrp="1"/>
          </p:cNvSpPr>
          <p:nvPr>
            <p:ph idx="1"/>
          </p:nvPr>
        </p:nvSpPr>
        <p:spPr/>
        <p:txBody>
          <a:bodyPr>
            <a:normAutofit fontScale="85000" lnSpcReduction="10000"/>
          </a:bodyPr>
          <a:lstStyle/>
          <a:p>
            <a:pPr>
              <a:buFont typeface="Wingdings" panose="05000000000000000000" pitchFamily="2" charset="2"/>
              <a:buChar char="Ø"/>
            </a:pPr>
            <a:r>
              <a:rPr lang="tr-TR" dirty="0"/>
              <a:t>Hasarın usulüne uygun en kısa zamanda tazmin edilebilmesini sağlamak amacıyla, sigorta ettiren aşağıdaki belgeleri sigortacıya veya onun acentesine ibraz etmek zorundadır</a:t>
            </a:r>
            <a:r>
              <a:rPr lang="tr-TR" dirty="0" smtClean="0"/>
              <a:t>;</a:t>
            </a:r>
            <a:endParaRPr lang="tr-TR" dirty="0"/>
          </a:p>
          <a:p>
            <a:pPr lvl="2"/>
            <a:r>
              <a:rPr lang="tr-TR" dirty="0"/>
              <a:t>Araç sürücüsü ve diğer görgü tanıklarının hasar ile ilgili beyanları</a:t>
            </a:r>
          </a:p>
          <a:p>
            <a:pPr lvl="2"/>
            <a:r>
              <a:rPr lang="tr-TR" dirty="0"/>
              <a:t>Hamule senedi ve </a:t>
            </a:r>
            <a:r>
              <a:rPr lang="tr-TR" dirty="0" err="1"/>
              <a:t>parsiyel</a:t>
            </a:r>
            <a:r>
              <a:rPr lang="tr-TR" dirty="0"/>
              <a:t> taşımalarda yük listesi</a:t>
            </a:r>
          </a:p>
          <a:p>
            <a:pPr lvl="2"/>
            <a:r>
              <a:rPr lang="tr-TR" dirty="0"/>
              <a:t>Hasar gören mallara ilişkin fatura nüshaları</a:t>
            </a:r>
          </a:p>
          <a:p>
            <a:pPr lvl="2"/>
            <a:r>
              <a:rPr lang="tr-TR" dirty="0"/>
              <a:t>Hasar tazminat hakkı sahibinin hasarla ilgili talep belgesi, hasar faturası (hasar miktarını sulh hukuk mahkemeleri tespit eder)</a:t>
            </a:r>
          </a:p>
          <a:p>
            <a:pPr lvl="2"/>
            <a:r>
              <a:rPr lang="tr-TR" dirty="0"/>
              <a:t>Gerektiğinde avarya komiserinin raporu, polis tutanağı ve/veya ihbarda bulunulan veya kazanın kayıtlara geçirildiği polis karakolunun düzenleyeceği zabıt.</a:t>
            </a:r>
          </a:p>
          <a:p>
            <a:endParaRPr lang="tr-TR" dirty="0"/>
          </a:p>
        </p:txBody>
      </p:sp>
    </p:spTree>
    <p:extLst>
      <p:ext uri="{BB962C8B-B14F-4D97-AF65-F5344CB8AC3E}">
        <p14:creationId xmlns:p14="http://schemas.microsoft.com/office/powerpoint/2010/main" val="1072782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lgn="ctr" rtl="0">
              <a:spcBef>
                <a:spcPct val="0"/>
              </a:spcBef>
            </a:pPr>
            <a:r>
              <a:rPr lang="tr-TR" b="1" dirty="0" smtClean="0"/>
              <a:t>Muafiyetler</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t>Sigortalının, herhangi bir hasarda yüklenmesi gereken meblağa muafiyet denir. Muafiyetin amacı, zarara sigortalının da katılımını temin ederek, azami derecede dikkat ve özenini sağlamaktır. Muafiyetli poliçelerde risk paylaşıldığından dolayı, poliçe bedeli yani prim daha düşük olur.</a:t>
            </a:r>
          </a:p>
          <a:p>
            <a:r>
              <a:rPr lang="tr-TR" dirty="0"/>
              <a:t>Muafiyetler üç farklı biçimde uygulanmaktadır.</a:t>
            </a:r>
          </a:p>
          <a:p>
            <a:pPr lvl="2"/>
            <a:r>
              <a:rPr lang="tr-TR" dirty="0"/>
              <a:t>Adi Muafiyet (</a:t>
            </a:r>
            <a:r>
              <a:rPr lang="tr-TR" dirty="0" err="1"/>
              <a:t>Ordinary</a:t>
            </a:r>
            <a:r>
              <a:rPr lang="tr-TR" dirty="0"/>
              <a:t> </a:t>
            </a:r>
            <a:r>
              <a:rPr lang="tr-TR" dirty="0" err="1"/>
              <a:t>Franchise</a:t>
            </a:r>
            <a:r>
              <a:rPr lang="tr-TR" dirty="0"/>
              <a:t>)</a:t>
            </a:r>
          </a:p>
          <a:p>
            <a:pPr lvl="2"/>
            <a:r>
              <a:rPr lang="tr-TR" dirty="0"/>
              <a:t>Tenzili Muafiyet (</a:t>
            </a:r>
            <a:r>
              <a:rPr lang="tr-TR" dirty="0" err="1"/>
              <a:t>Deductible</a:t>
            </a:r>
            <a:r>
              <a:rPr lang="tr-TR" dirty="0"/>
              <a:t> </a:t>
            </a:r>
            <a:r>
              <a:rPr lang="tr-TR" dirty="0" err="1"/>
              <a:t>Franchise</a:t>
            </a:r>
            <a:r>
              <a:rPr lang="tr-TR" dirty="0"/>
              <a:t>)</a:t>
            </a:r>
          </a:p>
          <a:p>
            <a:pPr lvl="2"/>
            <a:r>
              <a:rPr lang="tr-TR" dirty="0"/>
              <a:t>Entegre Muafiyet (</a:t>
            </a:r>
            <a:r>
              <a:rPr lang="tr-TR" dirty="0" err="1"/>
              <a:t>Integral</a:t>
            </a:r>
            <a:r>
              <a:rPr lang="tr-TR" dirty="0"/>
              <a:t> </a:t>
            </a:r>
            <a:r>
              <a:rPr lang="tr-TR" dirty="0" err="1"/>
              <a:t>Franchise</a:t>
            </a:r>
            <a:r>
              <a:rPr lang="tr-TR" dirty="0"/>
              <a:t>)</a:t>
            </a:r>
          </a:p>
          <a:p>
            <a:endParaRPr lang="tr-TR" dirty="0"/>
          </a:p>
        </p:txBody>
      </p:sp>
    </p:spTree>
    <p:extLst>
      <p:ext uri="{BB962C8B-B14F-4D97-AF65-F5344CB8AC3E}">
        <p14:creationId xmlns:p14="http://schemas.microsoft.com/office/powerpoint/2010/main" val="2178602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Adi Muafiyet</a:t>
            </a:r>
          </a:p>
        </p:txBody>
      </p:sp>
      <p:sp>
        <p:nvSpPr>
          <p:cNvPr id="3" name="İçerik Yer Tutucusu 2"/>
          <p:cNvSpPr>
            <a:spLocks noGrp="1"/>
          </p:cNvSpPr>
          <p:nvPr>
            <p:ph idx="1"/>
          </p:nvPr>
        </p:nvSpPr>
        <p:spPr/>
        <p:txBody>
          <a:bodyPr/>
          <a:lstStyle/>
          <a:p>
            <a:r>
              <a:rPr lang="tr-TR" dirty="0"/>
              <a:t>Bu tür muafiyette sigorta şirketi, sevk edilecek malın sadece bedelinin üzerinde kalan belli bir değerini sigorta </a:t>
            </a:r>
            <a:r>
              <a:rPr lang="tr-TR" dirty="0" smtClean="0"/>
              <a:t>kapsamına almaktadır. Muafiyet</a:t>
            </a:r>
            <a:r>
              <a:rPr lang="tr-TR" dirty="0"/>
              <a:t>, ödeme yapılmadan önce hasarın parasal tutarından düşülür, kalan miktar sigorta şirketi tarafından tazminat olarak ödenir.</a:t>
            </a:r>
          </a:p>
          <a:p>
            <a:endParaRPr lang="tr-TR" dirty="0"/>
          </a:p>
        </p:txBody>
      </p:sp>
    </p:spTree>
    <p:extLst>
      <p:ext uri="{BB962C8B-B14F-4D97-AF65-F5344CB8AC3E}">
        <p14:creationId xmlns:p14="http://schemas.microsoft.com/office/powerpoint/2010/main" val="1826653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4400" b="1" dirty="0"/>
              <a:t>Tenzili </a:t>
            </a:r>
            <a:r>
              <a:rPr lang="tr-TR" sz="4400" b="1" dirty="0" smtClean="0"/>
              <a:t>Muafiyet</a:t>
            </a:r>
            <a:endParaRPr lang="tr-TR" sz="4400" dirty="0"/>
          </a:p>
        </p:txBody>
      </p:sp>
      <p:sp>
        <p:nvSpPr>
          <p:cNvPr id="3" name="İçerik Yer Tutucusu 2"/>
          <p:cNvSpPr>
            <a:spLocks noGrp="1"/>
          </p:cNvSpPr>
          <p:nvPr>
            <p:ph idx="1"/>
          </p:nvPr>
        </p:nvSpPr>
        <p:spPr/>
        <p:txBody>
          <a:bodyPr/>
          <a:lstStyle/>
          <a:p>
            <a:r>
              <a:rPr lang="tr-TR" dirty="0"/>
              <a:t>Bu tür muafiyette tazminat, adi muafiyetten farklı olarak, sigorta bedeli üzerinden değil, tüm hasar ve ziyan üzerinden belirli bir yüzde düşülerek, kalan miktar üzerinden sigorta şirketi tarafından karşılanır</a:t>
            </a:r>
            <a:r>
              <a:rPr lang="tr-TR" dirty="0" smtClean="0"/>
              <a:t>.</a:t>
            </a:r>
            <a:endParaRPr lang="tr-TR" dirty="0"/>
          </a:p>
        </p:txBody>
      </p:sp>
    </p:spTree>
    <p:extLst>
      <p:ext uri="{BB962C8B-B14F-4D97-AF65-F5344CB8AC3E}">
        <p14:creationId xmlns:p14="http://schemas.microsoft.com/office/powerpoint/2010/main" val="53512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4400" b="1" dirty="0"/>
              <a:t>Entegre </a:t>
            </a:r>
            <a:r>
              <a:rPr lang="tr-TR" sz="4400" b="1" dirty="0" smtClean="0"/>
              <a:t>Muafiyet</a:t>
            </a:r>
            <a:endParaRPr lang="tr-TR" sz="4400" dirty="0"/>
          </a:p>
        </p:txBody>
      </p:sp>
      <p:sp>
        <p:nvSpPr>
          <p:cNvPr id="3" name="İçerik Yer Tutucusu 2"/>
          <p:cNvSpPr>
            <a:spLocks noGrp="1"/>
          </p:cNvSpPr>
          <p:nvPr>
            <p:ph idx="1"/>
          </p:nvPr>
        </p:nvSpPr>
        <p:spPr/>
        <p:txBody>
          <a:bodyPr>
            <a:normAutofit fontScale="92500" lnSpcReduction="10000"/>
          </a:bodyPr>
          <a:lstStyle/>
          <a:p>
            <a:r>
              <a:rPr lang="tr-TR" dirty="0"/>
              <a:t>Primi en düşük olan ve işleyiş mekanizması daha basit olan bir muafiyet türüdür. Muafiyet mal bedelinin %’ </a:t>
            </a:r>
            <a:r>
              <a:rPr lang="tr-TR" dirty="0" err="1"/>
              <a:t>lik</a:t>
            </a:r>
            <a:r>
              <a:rPr lang="tr-TR" dirty="0"/>
              <a:t> bir oranından ziyade, belli bir mutlak değeri üzerinden uygulanır. Burada sigorta şirketi, örneğin 250,000 $’</a:t>
            </a:r>
            <a:r>
              <a:rPr lang="tr-TR" dirty="0" err="1"/>
              <a:t>lık</a:t>
            </a:r>
            <a:r>
              <a:rPr lang="tr-TR" dirty="0"/>
              <a:t> bir mala, 100.000 $’ a kadar olan hasar için hiç bir tazminat ödememekte ama hasar en az 100,001(</a:t>
            </a:r>
            <a:r>
              <a:rPr lang="tr-TR" dirty="0" err="1"/>
              <a:t>yüzbinbir</a:t>
            </a:r>
            <a:r>
              <a:rPr lang="tr-TR"/>
              <a:t>) $ veya daha fazla olursa, hasarın tamamını (yani en az 100,001 $ veya daha fazlasını) sigorta tazminatı olarak karşılamaktadır.</a:t>
            </a:r>
          </a:p>
          <a:p>
            <a:endParaRPr lang="tr-TR"/>
          </a:p>
        </p:txBody>
      </p:sp>
    </p:spTree>
    <p:extLst>
      <p:ext uri="{BB962C8B-B14F-4D97-AF65-F5344CB8AC3E}">
        <p14:creationId xmlns:p14="http://schemas.microsoft.com/office/powerpoint/2010/main" val="110687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1" algn="ctr" rtl="0">
              <a:spcBef>
                <a:spcPct val="0"/>
              </a:spcBef>
            </a:pPr>
            <a:r>
              <a:rPr lang="tr-TR" b="1" dirty="0"/>
              <a:t>Hasar Anında Yapılması </a:t>
            </a:r>
            <a:r>
              <a:rPr lang="tr-TR" b="1" dirty="0" smtClean="0"/>
              <a:t>Gerekenler</a:t>
            </a:r>
            <a:endParaRPr lang="tr-TR" dirty="0"/>
          </a:p>
        </p:txBody>
      </p:sp>
      <p:sp>
        <p:nvSpPr>
          <p:cNvPr id="3" name="İçerik Yer Tutucusu 2"/>
          <p:cNvSpPr>
            <a:spLocks noGrp="1"/>
          </p:cNvSpPr>
          <p:nvPr>
            <p:ph idx="1"/>
          </p:nvPr>
        </p:nvSpPr>
        <p:spPr/>
        <p:txBody>
          <a:bodyPr>
            <a:normAutofit/>
          </a:bodyPr>
          <a:lstStyle/>
          <a:p>
            <a:pPr algn="just"/>
            <a:r>
              <a:rPr lang="tr-TR" dirty="0"/>
              <a:t>Hasar oluştuğu anda sigorta ettiren taraf durumu </a:t>
            </a:r>
            <a:r>
              <a:rPr lang="tr-TR" dirty="0" err="1"/>
              <a:t>Freight</a:t>
            </a:r>
            <a:r>
              <a:rPr lang="tr-TR" dirty="0"/>
              <a:t> </a:t>
            </a:r>
            <a:r>
              <a:rPr lang="tr-TR" dirty="0" err="1"/>
              <a:t>Forwarder</a:t>
            </a:r>
            <a:r>
              <a:rPr lang="tr-TR" dirty="0"/>
              <a:t>’ a bildirmelidir. </a:t>
            </a:r>
            <a:r>
              <a:rPr lang="tr-TR" dirty="0" err="1"/>
              <a:t>Freight</a:t>
            </a:r>
            <a:r>
              <a:rPr lang="tr-TR" dirty="0"/>
              <a:t> </a:t>
            </a:r>
            <a:r>
              <a:rPr lang="tr-TR" dirty="0" err="1"/>
              <a:t>Forwarder</a:t>
            </a:r>
            <a:r>
              <a:rPr lang="tr-TR" dirty="0"/>
              <a:t>, hasar tespiti yapmak için sigortacı tarafından tayin edilen bir eksperi hasarın oluştuğu bölgeye yönlendirir</a:t>
            </a:r>
            <a:r>
              <a:rPr lang="tr-TR" dirty="0" smtClean="0"/>
              <a:t>.</a:t>
            </a:r>
            <a:endParaRPr lang="tr-TR" dirty="0"/>
          </a:p>
          <a:p>
            <a:pPr algn="just"/>
            <a:r>
              <a:rPr lang="tr-TR" dirty="0"/>
              <a:t>Eksper raporuna bağlı olarak hasarın sebepleri araştırılır ve hasarın daha fazla büyümemesi için gerekli tedbirler alınır. Hasarın neden meydana geldiği tespit edildikten sonra raporları yer aldığı </a:t>
            </a:r>
            <a:r>
              <a:rPr lang="tr-TR" dirty="0" err="1"/>
              <a:t>dökümanlar</a:t>
            </a:r>
            <a:r>
              <a:rPr lang="tr-TR" dirty="0"/>
              <a:t> ilgili taraflarca sigortacıya verilir. </a:t>
            </a:r>
          </a:p>
        </p:txBody>
      </p:sp>
    </p:spTree>
    <p:extLst>
      <p:ext uri="{BB962C8B-B14F-4D97-AF65-F5344CB8AC3E}">
        <p14:creationId xmlns:p14="http://schemas.microsoft.com/office/powerpoint/2010/main" val="744076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377045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83120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1600200"/>
            <a:ext cx="8712968" cy="4525963"/>
          </a:xfrm>
        </p:spPr>
        <p:txBody>
          <a:bodyPr>
            <a:normAutofit/>
          </a:bodyPr>
          <a:lstStyle/>
          <a:p>
            <a:pPr marL="914400" lvl="2" indent="0">
              <a:buNone/>
            </a:pPr>
            <a:r>
              <a:rPr lang="tr-TR" b="1" dirty="0"/>
              <a:t>Hasar bildirimi yapılırken aşağıdaki hususlarda bilgi verilmelidir</a:t>
            </a:r>
            <a:r>
              <a:rPr lang="tr-TR" b="1" dirty="0" smtClean="0"/>
              <a:t>;</a:t>
            </a:r>
          </a:p>
          <a:p>
            <a:pPr lvl="2"/>
            <a:r>
              <a:rPr lang="tr-TR" dirty="0" smtClean="0"/>
              <a:t>Hasar </a:t>
            </a:r>
            <a:r>
              <a:rPr lang="tr-TR" dirty="0"/>
              <a:t>tarihi</a:t>
            </a:r>
          </a:p>
          <a:p>
            <a:pPr lvl="2"/>
            <a:r>
              <a:rPr lang="tr-TR" dirty="0"/>
              <a:t>Hasarın </a:t>
            </a:r>
            <a:r>
              <a:rPr lang="tr-TR" dirty="0" err="1"/>
              <a:t>Freight</a:t>
            </a:r>
            <a:r>
              <a:rPr lang="tr-TR" dirty="0"/>
              <a:t> </a:t>
            </a:r>
            <a:r>
              <a:rPr lang="tr-TR" dirty="0" err="1"/>
              <a:t>Forwarder’a</a:t>
            </a:r>
            <a:r>
              <a:rPr lang="tr-TR" dirty="0"/>
              <a:t> bildirim tarihi</a:t>
            </a:r>
          </a:p>
          <a:p>
            <a:pPr lvl="2"/>
            <a:r>
              <a:rPr lang="tr-TR" dirty="0"/>
              <a:t>Hasar anında yapılan faaliyet</a:t>
            </a:r>
          </a:p>
          <a:p>
            <a:pPr lvl="2"/>
            <a:r>
              <a:rPr lang="tr-TR" dirty="0"/>
              <a:t>Hasar yeri</a:t>
            </a:r>
          </a:p>
          <a:p>
            <a:pPr lvl="2"/>
            <a:r>
              <a:rPr lang="tr-TR" dirty="0"/>
              <a:t>Hasar detayı</a:t>
            </a:r>
          </a:p>
          <a:p>
            <a:pPr lvl="2"/>
            <a:r>
              <a:rPr lang="tr-TR" dirty="0"/>
              <a:t>Tahmini hasar</a:t>
            </a:r>
          </a:p>
          <a:p>
            <a:pPr lvl="2"/>
            <a:r>
              <a:rPr lang="tr-TR" dirty="0"/>
              <a:t>Taşıma sözleşmesi</a:t>
            </a:r>
          </a:p>
          <a:p>
            <a:pPr lvl="2"/>
            <a:r>
              <a:rPr lang="tr-TR" dirty="0"/>
              <a:t>Teslimat yeri</a:t>
            </a:r>
          </a:p>
          <a:p>
            <a:pPr lvl="2"/>
            <a:r>
              <a:rPr lang="tr-TR" dirty="0"/>
              <a:t>Hasar talebinde bulunan firmanın ismi</a:t>
            </a:r>
          </a:p>
          <a:p>
            <a:endParaRPr lang="tr-TR" dirty="0"/>
          </a:p>
        </p:txBody>
      </p:sp>
    </p:spTree>
    <p:extLst>
      <p:ext uri="{BB962C8B-B14F-4D97-AF65-F5344CB8AC3E}">
        <p14:creationId xmlns:p14="http://schemas.microsoft.com/office/powerpoint/2010/main" val="380749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64704"/>
            <a:ext cx="777686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36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buNone/>
            </a:pPr>
            <a:r>
              <a:rPr lang="tr-TR" dirty="0" err="1"/>
              <a:t>Freight</a:t>
            </a:r>
            <a:r>
              <a:rPr lang="tr-TR" dirty="0"/>
              <a:t> </a:t>
            </a:r>
            <a:r>
              <a:rPr lang="tr-TR" dirty="0" err="1"/>
              <a:t>Forwarder</a:t>
            </a:r>
            <a:r>
              <a:rPr lang="tr-TR" dirty="0"/>
              <a:t>, hasar bildirim formundaki bilgileri sigorta işletmesine verdikten sonra hasarın değerlendirilmesi yapılır. Hasar değerlendirme için aşağıda sıralanan belge ve evraklara ihtiyaç vardır;</a:t>
            </a:r>
          </a:p>
          <a:p>
            <a:pPr lvl="2" algn="just"/>
            <a:r>
              <a:rPr lang="tr-TR" b="1" dirty="0"/>
              <a:t>Gümrük </a:t>
            </a:r>
            <a:r>
              <a:rPr lang="tr-TR" b="1" dirty="0" err="1"/>
              <a:t>dökümanları</a:t>
            </a:r>
            <a:endParaRPr lang="tr-TR" b="1" dirty="0"/>
          </a:p>
          <a:p>
            <a:pPr lvl="2" algn="just"/>
            <a:r>
              <a:rPr lang="tr-TR" b="1" dirty="0"/>
              <a:t>Gümrük </a:t>
            </a:r>
            <a:r>
              <a:rPr lang="tr-TR" b="1" dirty="0" smtClean="0"/>
              <a:t>beyannamesi</a:t>
            </a:r>
            <a:endParaRPr lang="tr-TR" dirty="0"/>
          </a:p>
          <a:p>
            <a:pPr lvl="2" algn="just"/>
            <a:r>
              <a:rPr lang="tr-TR" b="1" dirty="0"/>
              <a:t>Gümrük rezerv evrakları</a:t>
            </a:r>
          </a:p>
          <a:p>
            <a:pPr lvl="2" algn="just"/>
            <a:r>
              <a:rPr lang="tr-TR" b="1" dirty="0"/>
              <a:t>Yükleme /boşaltma raporları</a:t>
            </a:r>
          </a:p>
          <a:p>
            <a:pPr lvl="2" algn="just"/>
            <a:r>
              <a:rPr lang="tr-TR" b="1" dirty="0"/>
              <a:t>Konşimento / CMR</a:t>
            </a:r>
          </a:p>
          <a:p>
            <a:pPr lvl="2" algn="just"/>
            <a:r>
              <a:rPr lang="tr-TR" b="1" dirty="0"/>
              <a:t>İrsaliye /ordino</a:t>
            </a:r>
          </a:p>
          <a:p>
            <a:pPr lvl="2" algn="just"/>
            <a:r>
              <a:rPr lang="tr-TR" b="1" dirty="0"/>
              <a:t>Nakliye </a:t>
            </a:r>
            <a:r>
              <a:rPr lang="tr-TR" b="1" dirty="0" err="1"/>
              <a:t>dökümanları</a:t>
            </a:r>
            <a:endParaRPr lang="tr-TR" b="1" dirty="0"/>
          </a:p>
          <a:p>
            <a:pPr lvl="2" algn="just"/>
            <a:r>
              <a:rPr lang="tr-TR" b="1" dirty="0"/>
              <a:t>Mal faturası / hasarlı mal faturası / tamir faturaları</a:t>
            </a:r>
          </a:p>
          <a:p>
            <a:pPr lvl="2" algn="just"/>
            <a:r>
              <a:rPr lang="tr-TR" b="1" dirty="0"/>
              <a:t>Taşıma vb. sözleşmeler ve anlaşmalar göz önünde bulundurulmalıdır.</a:t>
            </a:r>
          </a:p>
          <a:p>
            <a:pPr algn="just"/>
            <a:endParaRPr lang="tr-TR" dirty="0"/>
          </a:p>
        </p:txBody>
      </p:sp>
    </p:spTree>
    <p:extLst>
      <p:ext uri="{BB962C8B-B14F-4D97-AF65-F5344CB8AC3E}">
        <p14:creationId xmlns:p14="http://schemas.microsoft.com/office/powerpoint/2010/main" val="308846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Nakliyat Emtia Sigortasında Rizikonun Gerçekleşmesi Halinde Tarafların Yetki ve Yükümlülükleri</a:t>
            </a:r>
            <a:r>
              <a:rPr lang="tr-TR" b="1" dirty="0" smtClean="0"/>
              <a:t>;</a:t>
            </a:r>
            <a:endParaRPr lang="tr-TR" dirty="0"/>
          </a:p>
        </p:txBody>
      </p:sp>
      <p:sp>
        <p:nvSpPr>
          <p:cNvPr id="3" name="İçerik Yer Tutucusu 2"/>
          <p:cNvSpPr>
            <a:spLocks noGrp="1"/>
          </p:cNvSpPr>
          <p:nvPr>
            <p:ph idx="1"/>
          </p:nvPr>
        </p:nvSpPr>
        <p:spPr/>
        <p:txBody>
          <a:bodyPr>
            <a:normAutofit/>
          </a:bodyPr>
          <a:lstStyle/>
          <a:p>
            <a:r>
              <a:rPr lang="tr-TR" dirty="0"/>
              <a:t>Riziko gerçekleştikten sonra, tarafların bütün hakları saklı kalmak koşulu ile her türlü koruma önlemlerini almaya veya bunların alınmasını istemeye, gözetmeye veya bunlara girişmeye yahut başlamaya sigortalı ve sigorta ettiren zorunlu, sigortacıda yetkilidir. </a:t>
            </a:r>
            <a:endParaRPr lang="tr-TR" dirty="0" smtClean="0"/>
          </a:p>
          <a:p>
            <a:r>
              <a:rPr lang="tr-TR" dirty="0"/>
              <a:t>Sigortalı veya sigorta ettiren bu konularda sigortacı ile tam bir işbirliği yapmak, bu önlemlerin alınmasına yardım etmek için elindeki bütün belge ve bilgileri sigortacıya vermekle yükümlüdür.</a:t>
            </a:r>
          </a:p>
          <a:p>
            <a:endParaRPr lang="tr-TR" dirty="0"/>
          </a:p>
        </p:txBody>
      </p:sp>
    </p:spTree>
    <p:extLst>
      <p:ext uri="{BB962C8B-B14F-4D97-AF65-F5344CB8AC3E}">
        <p14:creationId xmlns:p14="http://schemas.microsoft.com/office/powerpoint/2010/main" val="350156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Bundan başka, sorumlu üçüncü kişilere karşı rücu haklarını korumak üzere, bütün önlemleri zamanında almak ve gerekli işlemleri yapmak için, sigortalı veya sigorta ettiren, sigortacı ile koşulsuz işbirliği yapmakla yükümlüdür.</a:t>
            </a:r>
          </a:p>
          <a:p>
            <a:r>
              <a:rPr lang="tr-TR" dirty="0"/>
              <a:t> Sigorta ettiren veya sigortalı bu maddede sayılan yükümlülükleri yerine getirmez ve bunun sonucu zarar miktarında bir artış olursa bu kısım sigortacının ödeyeceği tazminattan indirilir</a:t>
            </a:r>
            <a:r>
              <a:rPr lang="tr-TR" dirty="0" smtClean="0"/>
              <a:t>.</a:t>
            </a:r>
            <a:endParaRPr lang="tr-TR" dirty="0"/>
          </a:p>
          <a:p>
            <a:r>
              <a:rPr lang="tr-TR" dirty="0"/>
              <a:t>Hasar halinde telefonla sigorta şirketine hasar ihbarında bulunulmalıdır.</a:t>
            </a:r>
          </a:p>
          <a:p>
            <a:endParaRPr lang="tr-TR" dirty="0"/>
          </a:p>
          <a:p>
            <a:endParaRPr lang="tr-TR" dirty="0"/>
          </a:p>
        </p:txBody>
      </p:sp>
    </p:spTree>
    <p:extLst>
      <p:ext uri="{BB962C8B-B14F-4D97-AF65-F5344CB8AC3E}">
        <p14:creationId xmlns:p14="http://schemas.microsoft.com/office/powerpoint/2010/main" val="13900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czac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czacı">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zacı">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338</TotalTime>
  <Words>3318</Words>
  <Application>Microsoft Office PowerPoint</Application>
  <PresentationFormat>Ekran Gösterisi (4:3)</PresentationFormat>
  <Paragraphs>279</Paragraphs>
  <Slides>41</Slides>
  <Notes>7</Notes>
  <HiddenSlides>0</HiddenSlides>
  <MMClips>0</MMClips>
  <ScaleCrop>false</ScaleCrop>
  <HeadingPairs>
    <vt:vector size="4" baseType="variant">
      <vt:variant>
        <vt:lpstr>Tema</vt:lpstr>
      </vt:variant>
      <vt:variant>
        <vt:i4>2</vt:i4>
      </vt:variant>
      <vt:variant>
        <vt:lpstr>Slayt Başlıkları</vt:lpstr>
      </vt:variant>
      <vt:variant>
        <vt:i4>41</vt:i4>
      </vt:variant>
    </vt:vector>
  </HeadingPairs>
  <TitlesOfParts>
    <vt:vector size="43" baseType="lpstr">
      <vt:lpstr>Eczacı</vt:lpstr>
      <vt:lpstr>Üst Düzey</vt:lpstr>
      <vt:lpstr>      Bu proje Avrupa Birliği ve Türkiye Cumhuriyeti tarafından finanse edilmektedir. </vt:lpstr>
      <vt:lpstr>PowerPoint Sunusu</vt:lpstr>
      <vt:lpstr>Hasar Öncesi Yapılması Gerekenler</vt:lpstr>
      <vt:lpstr>Hasar Anında Yapılması Gerekenler</vt:lpstr>
      <vt:lpstr>PowerPoint Sunusu</vt:lpstr>
      <vt:lpstr>PowerPoint Sunusu</vt:lpstr>
      <vt:lpstr>PowerPoint Sunusu</vt:lpstr>
      <vt:lpstr>Nakliyat Emtia Sigortasında Rizikonun Gerçekleşmesi Halinde Tarafların Yetki ve Yükümlülükleri;</vt:lpstr>
      <vt:lpstr>PowerPoint Sunusu</vt:lpstr>
      <vt:lpstr>Tam Ziya Klozu İle Teminat Verilen Emtia Sigortalarında Hasar Halinde Sigorta Şirketine İletilmesi Gereken Belgeler</vt:lpstr>
      <vt:lpstr>Dar  Teminat  Verilen  Emtia  Sigortalarında  Hasar  Halinde    Sigorta Şirketine İletilmesi Gereken Belgeler  </vt:lpstr>
      <vt:lpstr>Geniş  Teminat  Verilen  Emtia  Sigortalarında  Hasar  Halinde Sigorta Şirketine Iletilmesi Gereken Belgeler</vt:lpstr>
      <vt:lpstr>PowerPoint Sunusu</vt:lpstr>
      <vt:lpstr>Taşıyıcı Mali Sorumluluk Sigortasında Rizikonun Gerçekleşmesi Halinde Sigortalının Yükümlülükleri</vt:lpstr>
      <vt:lpstr>Hasar Halinde Sigorta Şirketine İletilmesi Gereken Belgeler</vt:lpstr>
      <vt:lpstr>CMR Sigortasında Rizikonun Gerçekleşmesi Halinde Sigortalının Yükümlülükleri</vt:lpstr>
      <vt:lpstr>Hasar Halinde Sigorta Şirketine İletilmesi Gereken Belgeler</vt:lpstr>
      <vt:lpstr>PowerPoint Sunusu</vt:lpstr>
      <vt:lpstr>Kıymet Nakliyat Sigortasında Rizikonun Gerçekleşmesi Halinde Tarafların Yetki Ve Yükümlülükleri</vt:lpstr>
      <vt:lpstr>Hasar Halinde Sigorta Şirketine İletilmesi Gereken Belgeler</vt:lpstr>
      <vt:lpstr>Tekne Sigortasında Rizikonun Gerçekleşmesi Halinde Tarafların Yetki ve Yükümlülükleri</vt:lpstr>
      <vt:lpstr>Hasar Halinde Sigorta Şirketine İletilmesi Gereken Belgeler</vt:lpstr>
      <vt:lpstr>Yat Sigortasında Rizikonun Gerçekleşmesi Halinde Tarafların Yetki Ve Yükümlülükleri</vt:lpstr>
      <vt:lpstr>Hasar Halinde Sigora Şirketine İletilmesi Gereken Belgeler</vt:lpstr>
      <vt:lpstr>Hasrın Oluşumundan Sonra Yapılması Gerekenler</vt:lpstr>
      <vt:lpstr>HASAR TAZMİNİ</vt:lpstr>
      <vt:lpstr>Ekspertiz incelemeleri</vt:lpstr>
      <vt:lpstr>PowerPoint Sunusu</vt:lpstr>
      <vt:lpstr>Eksperlerde Aranan Nitelikler</vt:lpstr>
      <vt:lpstr>Sigorta Eksperliği Faaliyetinde Bulunacak Gerçek Kişilerde Aranan Nitelikler</vt:lpstr>
      <vt:lpstr>Eksperlik Faaliyetinde Bulunacak Tüzel Kişilerde Aranacak Nitelikler</vt:lpstr>
      <vt:lpstr>Uluslararası Kabul Görmüş Sınavlar Veya Usûllerle Eksperlik Belgesi Almış Kişilerde Aranan Nitelikler</vt:lpstr>
      <vt:lpstr>Eksperlerin Görevleri </vt:lpstr>
      <vt:lpstr>Ekspertiz Raporunun Hazırlanması Ve Sunumu</vt:lpstr>
      <vt:lpstr>Hasar Tazmin İşlemleri</vt:lpstr>
      <vt:lpstr>Muafiyetler</vt:lpstr>
      <vt:lpstr>Adi Muafiyet</vt:lpstr>
      <vt:lpstr>Tenzili Muafiyet</vt:lpstr>
      <vt:lpstr>Entegre Muafiyet</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SİGORTA ÇEŞİTLERİ</dc:title>
  <dc:creator>st</dc:creator>
  <cp:lastModifiedBy>Bilal Keskin</cp:lastModifiedBy>
  <cp:revision>27</cp:revision>
  <dcterms:created xsi:type="dcterms:W3CDTF">2016-04-04T13:02:07Z</dcterms:created>
  <dcterms:modified xsi:type="dcterms:W3CDTF">2016-04-15T14:31:08Z</dcterms:modified>
</cp:coreProperties>
</file>